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7"/>
  </p:notesMasterIdLst>
  <p:sldIdLst>
    <p:sldId id="270" r:id="rId2"/>
    <p:sldId id="271" r:id="rId3"/>
    <p:sldId id="262" r:id="rId4"/>
    <p:sldId id="263" r:id="rId5"/>
    <p:sldId id="264" r:id="rId6"/>
    <p:sldId id="260" r:id="rId7"/>
    <p:sldId id="265" r:id="rId8"/>
    <p:sldId id="267" r:id="rId9"/>
    <p:sldId id="257" r:id="rId10"/>
    <p:sldId id="259" r:id="rId11"/>
    <p:sldId id="268" r:id="rId12"/>
    <p:sldId id="269" r:id="rId13"/>
    <p:sldId id="272" r:id="rId14"/>
    <p:sldId id="273" r:id="rId15"/>
    <p:sldId id="274" r:id="rId16"/>
  </p:sldIdLst>
  <p:sldSz cx="9144000" cy="5143500" type="screen16x9"/>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075" autoAdjust="0"/>
    <p:restoredTop sz="87621" autoAdjust="0"/>
  </p:normalViewPr>
  <p:slideViewPr>
    <p:cSldViewPr>
      <p:cViewPr varScale="1">
        <p:scale>
          <a:sx n="60" d="100"/>
          <a:sy n="60" d="100"/>
        </p:scale>
        <p:origin x="-78" y="-109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extLst/>
          </a:lstStyle>
          <a:p>
            <a:fld id="{A8ADFD5B-A66C-449C-B6E8-FB716D07777D}" type="datetimeFigureOut">
              <a:rPr lang="en-US" smtClean="0"/>
              <a:pPr/>
              <a:t>10/8/2009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rtlCol="0" anchor="ctr"/>
          <a:lstStyle>
            <a:extLst/>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extLst/>
          </a:lstStyle>
          <a:p>
            <a:fld id="{CA5D3BF3-D352-46FC-8343-31F56E6730E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r>
              <a:rPr lang="en-US" dirty="0" smtClean="0"/>
              <a:t>Vegetation send</a:t>
            </a:r>
            <a:r>
              <a:rPr lang="en-US" baseline="0" dirty="0" smtClean="0"/>
              <a:t> to EP</a:t>
            </a:r>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7" name="Rectangle 6"/>
          <p:cNvSpPr/>
          <p:nvPr/>
        </p:nvSpPr>
        <p:spPr>
          <a:xfrm>
            <a:off x="0" y="4478274"/>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0" name="Rectangle 9"/>
          <p:cNvSpPr/>
          <p:nvPr/>
        </p:nvSpPr>
        <p:spPr>
          <a:xfrm>
            <a:off x="-9144" y="4539996"/>
            <a:ext cx="2249424"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1" name="Rectangle 10"/>
          <p:cNvSpPr/>
          <p:nvPr/>
        </p:nvSpPr>
        <p:spPr>
          <a:xfrm>
            <a:off x="2359152" y="4533138"/>
            <a:ext cx="6784848"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9" name="Subtitle 8"/>
          <p:cNvSpPr>
            <a:spLocks noGrp="1"/>
          </p:cNvSpPr>
          <p:nvPr>
            <p:ph type="subTitle" idx="1"/>
          </p:nvPr>
        </p:nvSpPr>
        <p:spPr>
          <a:xfrm>
            <a:off x="2362200" y="4537528"/>
            <a:ext cx="6515100" cy="514350"/>
          </a:xfrm>
        </p:spPr>
        <p:txBody>
          <a:bodyPr anchor="ctr"/>
          <a:lstStyle>
            <a:lvl1pPr marL="0" indent="0" algn="l">
              <a:buNone/>
              <a:defRPr sz="28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dirty="0"/>
          </a:p>
        </p:txBody>
      </p:sp>
      <p:sp>
        <p:nvSpPr>
          <p:cNvPr id="28" name="Date Placeholder 27"/>
          <p:cNvSpPr>
            <a:spLocks noGrp="1"/>
          </p:cNvSpPr>
          <p:nvPr>
            <p:ph type="dt" sz="half" idx="10"/>
          </p:nvPr>
        </p:nvSpPr>
        <p:spPr>
          <a:xfrm>
            <a:off x="76200" y="4551524"/>
            <a:ext cx="2057400" cy="514350"/>
          </a:xfrm>
        </p:spPr>
        <p:txBody>
          <a:bodyPr>
            <a:noAutofit/>
          </a:bodyPr>
          <a:lstStyle>
            <a:lvl1pPr algn="ctr">
              <a:defRPr sz="2000">
                <a:solidFill>
                  <a:srgbClr val="FFFFFF"/>
                </a:solidFill>
              </a:defRPr>
            </a:lvl1pPr>
            <a:extLst/>
          </a:lstStyle>
          <a:p>
            <a:pPr algn="ctr"/>
            <a:fld id="{047E157E-8DCB-4F70-A0AF-5EB586A91DD4}" type="datetime1">
              <a:rPr lang="en-US" smtClean="0">
                <a:solidFill>
                  <a:srgbClr val="FFFFFF"/>
                </a:solidFill>
              </a:rPr>
              <a:pPr algn="ctr"/>
              <a:t>10/8/2009</a:t>
            </a:fld>
            <a:endParaRPr lang="en-US" sz="2000" dirty="0">
              <a:solidFill>
                <a:srgbClr val="FFFFFF"/>
              </a:solidFill>
            </a:endParaRPr>
          </a:p>
        </p:txBody>
      </p:sp>
      <p:sp>
        <p:nvSpPr>
          <p:cNvPr id="17" name="Footer Placeholder 16"/>
          <p:cNvSpPr>
            <a:spLocks noGrp="1"/>
          </p:cNvSpPr>
          <p:nvPr>
            <p:ph type="ftr" sz="quarter" idx="11"/>
          </p:nvPr>
        </p:nvSpPr>
        <p:spPr>
          <a:xfrm>
            <a:off x="2085393" y="177404"/>
            <a:ext cx="5867400" cy="273844"/>
          </a:xfrm>
        </p:spPr>
        <p:txBody>
          <a:bodyPr/>
          <a:lstStyle>
            <a:lvl1pPr algn="r">
              <a:defRPr>
                <a:solidFill>
                  <a:schemeClr val="tx2"/>
                </a:solidFill>
              </a:defRPr>
            </a:lvl1pPr>
            <a:extLst/>
          </a:lstStyle>
          <a:p>
            <a:pPr algn="r"/>
            <a:endParaRPr lang="en-US" dirty="0">
              <a:solidFill>
                <a:schemeClr val="tx2"/>
              </a:solidFill>
            </a:endParaRPr>
          </a:p>
        </p:txBody>
      </p:sp>
      <p:sp>
        <p:nvSpPr>
          <p:cNvPr id="29" name="Slide Number Placeholder 28"/>
          <p:cNvSpPr>
            <a:spLocks noGrp="1"/>
          </p:cNvSpPr>
          <p:nvPr>
            <p:ph type="sldNum" sz="quarter" idx="12"/>
          </p:nvPr>
        </p:nvSpPr>
        <p:spPr>
          <a:xfrm>
            <a:off x="8001000" y="171450"/>
            <a:ext cx="838200" cy="285750"/>
          </a:xfrm>
        </p:spPr>
        <p:txBody>
          <a:bodyPr/>
          <a:lstStyle>
            <a:lvl1pPr>
              <a:defRPr>
                <a:solidFill>
                  <a:schemeClr val="tx2"/>
                </a:solidFill>
              </a:defRPr>
            </a:lvl1pPr>
            <a:extLst/>
          </a:lstStyle>
          <a:p>
            <a:fld id="{8F82E0A0-C266-4798-8C8F-B9F91E9DA37E}" type="slidenum">
              <a:rPr lang="en-US" smtClean="0">
                <a:solidFill>
                  <a:schemeClr val="tx2"/>
                </a:solidFill>
              </a:rPr>
              <a:pPr/>
              <a:t>‹#›</a:t>
            </a:fld>
            <a:endParaRPr lang="en-US" dirty="0">
              <a:solidFill>
                <a:schemeClr val="tx2"/>
              </a:solidFill>
            </a:endParaRPr>
          </a:p>
        </p:txBody>
      </p:sp>
      <p:sp>
        <p:nvSpPr>
          <p:cNvPr id="12" name="Rectangle 11"/>
          <p:cNvSpPr>
            <a:spLocks noGrp="1"/>
          </p:cNvSpPr>
          <p:nvPr>
            <p:ph type="title"/>
          </p:nvPr>
        </p:nvSpPr>
        <p:spPr>
          <a:xfrm>
            <a:off x="2362200" y="2343150"/>
            <a:ext cx="6477000" cy="2038350"/>
          </a:xfrm>
        </p:spPr>
        <p:txBody>
          <a:bodyPr rtlCol="0" anchor="b"/>
          <a:lstStyle>
            <a:lvl1pPr>
              <a:defRPr cap="all" baseline="0"/>
            </a:lvl1pPr>
            <a:extLst/>
          </a:lstStyle>
          <a:p>
            <a:r>
              <a:rPr lang="en-US"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smtClean="0"/>
              <a:t>Click to edit Master title style</a:t>
            </a:r>
            <a:endParaRPr lang="en-US" dirty="0"/>
          </a:p>
        </p:txBody>
      </p:sp>
      <p:sp>
        <p:nvSpPr>
          <p:cNvPr id="3" name="Rectangle 2"/>
          <p:cNvSpPr>
            <a:spLocks noGrp="1"/>
          </p:cNvSpPr>
          <p:nvPr>
            <p:ph type="dt" sz="half" idx="10"/>
          </p:nvPr>
        </p:nvSpPr>
        <p:spPr/>
        <p:txBody>
          <a:bodyPr/>
          <a:lstStyle>
            <a:extLst/>
          </a:lstStyle>
          <a:p>
            <a:fld id="{E4606EA6-EFEA-4C30-9264-4F9291A5780D}" type="datetime1">
              <a:rPr lang="en-US" smtClean="0"/>
              <a:pPr/>
              <a:t>10/8/2009</a:t>
            </a:fld>
            <a:endParaRPr lang="en-US"/>
          </a:p>
        </p:txBody>
      </p:sp>
      <p:sp>
        <p:nvSpPr>
          <p:cNvPr id="4" name="Rectangle 3"/>
          <p:cNvSpPr>
            <a:spLocks noGrp="1"/>
          </p:cNvSpPr>
          <p:nvPr>
            <p:ph type="ftr" sz="quarter" idx="11"/>
          </p:nvPr>
        </p:nvSpPr>
        <p:spPr/>
        <p:txBody>
          <a:bodyPr/>
          <a:lstStyle>
            <a:extLst/>
          </a:lstStyle>
          <a:p>
            <a:endParaRPr lang="en-US"/>
          </a:p>
        </p:txBody>
      </p:sp>
      <p:sp>
        <p:nvSpPr>
          <p:cNvPr id="5" name="Rectangle 4"/>
          <p:cNvSpPr>
            <a:spLocks noGrp="1"/>
          </p:cNvSpPr>
          <p:nvPr>
            <p:ph type="sldNum" sz="quarter" idx="12"/>
          </p:nvPr>
        </p:nvSpPr>
        <p:spPr/>
        <p:txBody>
          <a:bodyPr/>
          <a:lstStyle>
            <a:extLst/>
          </a:lstStyle>
          <a:p>
            <a:pPr algn="ctr"/>
            <a:fld id="{8F82E0A0-C266-4798-8C8F-B9F91E9DA37E}" type="slidenum">
              <a:rPr lang="en-US" sz="1400" b="1" smtClean="0">
                <a:solidFill>
                  <a:srgbClr val="FFFFFF"/>
                </a:solidFill>
              </a:rPr>
              <a:pPr algn="ctr"/>
              <a:t>‹#›</a:t>
            </a:fld>
            <a:endParaRPr lang="en-US"/>
          </a:p>
        </p:txBody>
      </p:sp>
      <p:sp>
        <p:nvSpPr>
          <p:cNvPr id="7" name="Rectangle 6"/>
          <p:cNvSpPr>
            <a:spLocks noGrp="1"/>
          </p:cNvSpPr>
          <p:nvPr>
            <p:ph sz="quarter" idx="13"/>
          </p:nvPr>
        </p:nvSpPr>
        <p:spPr>
          <a:xfrm>
            <a:off x="609600" y="1352550"/>
            <a:ext cx="8153400" cy="32766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057400"/>
            <a:ext cx="7123113" cy="1254919"/>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7" name="Rectangle 6"/>
          <p:cNvSpPr/>
          <p:nvPr/>
        </p:nvSpPr>
        <p:spPr>
          <a:xfrm>
            <a:off x="0" y="1143000"/>
            <a:ext cx="9144000" cy="85725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8" name="Rectangle 7"/>
          <p:cNvSpPr/>
          <p:nvPr/>
        </p:nvSpPr>
        <p:spPr>
          <a:xfrm>
            <a:off x="0" y="1200150"/>
            <a:ext cx="1295400" cy="7429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9" name="Rectangle 8"/>
          <p:cNvSpPr/>
          <p:nvPr/>
        </p:nvSpPr>
        <p:spPr>
          <a:xfrm>
            <a:off x="1371600" y="1200150"/>
            <a:ext cx="7772400" cy="7429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2" name="Title 1"/>
          <p:cNvSpPr>
            <a:spLocks noGrp="1"/>
          </p:cNvSpPr>
          <p:nvPr>
            <p:ph type="title" hasCustomPrompt="1"/>
          </p:nvPr>
        </p:nvSpPr>
        <p:spPr>
          <a:xfrm>
            <a:off x="1371600" y="1200150"/>
            <a:ext cx="7620000" cy="742950"/>
          </a:xfrm>
        </p:spPr>
        <p:txBody>
          <a:bodyPr/>
          <a:lstStyle>
            <a:lvl1pPr algn="l">
              <a:buNone/>
              <a:defRPr sz="4400" b="0" cap="none">
                <a:solidFill>
                  <a:srgbClr val="FFFFFF"/>
                </a:solidFill>
              </a:defRPr>
            </a:lvl1pPr>
            <a:extLst/>
          </a:lstStyle>
          <a:p>
            <a:r>
              <a:rPr lang="en-US" dirty="0" smtClean="0"/>
              <a:t>Click to edit master title style</a:t>
            </a:r>
            <a:endParaRPr lang="en-US" dirty="0"/>
          </a:p>
        </p:txBody>
      </p:sp>
      <p:sp>
        <p:nvSpPr>
          <p:cNvPr id="12" name="Date Placeholder 11"/>
          <p:cNvSpPr>
            <a:spLocks noGrp="1"/>
          </p:cNvSpPr>
          <p:nvPr>
            <p:ph type="dt" sz="half" idx="10"/>
          </p:nvPr>
        </p:nvSpPr>
        <p:spPr/>
        <p:txBody>
          <a:bodyPr/>
          <a:lstStyle>
            <a:extLst/>
          </a:lstStyle>
          <a:p>
            <a:fld id="{6FCF9F07-3BC7-4570-B054-79111B0A380C}" type="datetime1">
              <a:rPr lang="en-US" smtClean="0"/>
              <a:pPr/>
              <a:t>10/8/2009</a:t>
            </a:fld>
            <a:endParaRPr lang="en-US"/>
          </a:p>
        </p:txBody>
      </p:sp>
      <p:sp>
        <p:nvSpPr>
          <p:cNvPr id="13" name="Slide Number Placeholder 12"/>
          <p:cNvSpPr>
            <a:spLocks noGrp="1"/>
          </p:cNvSpPr>
          <p:nvPr>
            <p:ph type="sldNum" sz="quarter" idx="11"/>
          </p:nvPr>
        </p:nvSpPr>
        <p:spPr>
          <a:xfrm>
            <a:off x="0" y="1314450"/>
            <a:ext cx="1295400" cy="526257"/>
          </a:xfrm>
        </p:spPr>
        <p:txBody>
          <a:bodyPr>
            <a:noAutofit/>
          </a:bodyPr>
          <a:lstStyle>
            <a:lvl1pPr>
              <a:defRPr sz="2400">
                <a:solidFill>
                  <a:srgbClr val="FFFFFF"/>
                </a:solidFill>
              </a:defRPr>
            </a:lvl1pPr>
            <a:extLst/>
          </a:lstStyle>
          <a:p>
            <a:pPr algn="ctr"/>
            <a:fld id="{8F82E0A0-C266-4798-8C8F-B9F91E9DA37E}" type="slidenum">
              <a:rPr lang="en-US" sz="2400" b="1" smtClean="0">
                <a:solidFill>
                  <a:srgbClr val="FFFFFF"/>
                </a:solidFill>
              </a:rPr>
              <a:pPr algn="ctr"/>
              <a:t>‹#›</a:t>
            </a:fld>
            <a:endParaRPr lang="en-US" sz="2400" dirty="0">
              <a:solidFill>
                <a:srgbClr val="FFFFFF"/>
              </a:solidFill>
            </a:endParaRPr>
          </a:p>
        </p:txBody>
      </p:sp>
      <p:sp>
        <p:nvSpPr>
          <p:cNvPr id="14" name="Footer Placeholder 13"/>
          <p:cNvSpPr>
            <a:spLocks noGrp="1"/>
          </p:cNvSpPr>
          <p:nvPr>
            <p:ph type="ftr" sz="quarter" idx="12"/>
          </p:nvPr>
        </p:nvSpPr>
        <p:spPr/>
        <p:txBody>
          <a:bodyPr/>
          <a:lstStyle>
            <a:extLst/>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dirty="0"/>
          </a:p>
        </p:txBody>
      </p:sp>
      <p:sp>
        <p:nvSpPr>
          <p:cNvPr id="9" name="Content Placeholder 8"/>
          <p:cNvSpPr>
            <a:spLocks noGrp="1"/>
          </p:cNvSpPr>
          <p:nvPr>
            <p:ph sz="quarter" idx="13"/>
          </p:nvPr>
        </p:nvSpPr>
        <p:spPr>
          <a:xfrm>
            <a:off x="609600" y="1352551"/>
            <a:ext cx="3886200" cy="3268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844901" y="1352549"/>
            <a:ext cx="3886200" cy="3268625"/>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5"/>
          </p:nvPr>
        </p:nvSpPr>
        <p:spPr/>
        <p:txBody>
          <a:bodyPr rtlCol="0"/>
          <a:lstStyle>
            <a:extLst/>
          </a:lstStyle>
          <a:p>
            <a:fld id="{E4606EA6-EFEA-4C30-9264-4F9291A5780D}" type="datetime1">
              <a:rPr lang="en-US" smtClean="0"/>
              <a:pPr/>
              <a:t>10/8/2009</a:t>
            </a:fld>
            <a:endParaRPr lang="en-US"/>
          </a:p>
        </p:txBody>
      </p:sp>
      <p:sp>
        <p:nvSpPr>
          <p:cNvPr id="10" name="Slide Number Placeholder 9"/>
          <p:cNvSpPr>
            <a:spLocks noGrp="1"/>
          </p:cNvSpPr>
          <p:nvPr>
            <p:ph type="sldNum" sz="quarter" idx="16"/>
          </p:nvPr>
        </p:nvSpPr>
        <p:spPr/>
        <p:txBody>
          <a:bodyPr rtlCol="0"/>
          <a:lstStyle>
            <a:extLst/>
          </a:lstStyle>
          <a:p>
            <a:pPr algn="ctr"/>
            <a:fld id="{8F82E0A0-C266-4798-8C8F-B9F91E9DA37E}" type="slidenum">
              <a:rPr lang="en-US" sz="1400" b="1" smtClean="0">
                <a:solidFill>
                  <a:srgbClr val="FFFFFF"/>
                </a:solidFill>
              </a:rPr>
              <a:pPr algn="ctr"/>
              <a:t>‹#›</a:t>
            </a:fld>
            <a:endParaRPr lang="en-US"/>
          </a:p>
        </p:txBody>
      </p:sp>
      <p:sp>
        <p:nvSpPr>
          <p:cNvPr id="12" name="Footer Placeholder 11"/>
          <p:cNvSpPr>
            <a:spLocks noGrp="1"/>
          </p:cNvSpPr>
          <p:nvPr>
            <p:ph type="ftr" sz="quarter" idx="17"/>
          </p:nvPr>
        </p:nvSpPr>
        <p:spPr/>
        <p:txBody>
          <a:bodyPr rtlCol="0"/>
          <a:lstStyle>
            <a:extLst/>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2648" y="118110"/>
            <a:ext cx="8153400" cy="1005840"/>
          </a:xfrm>
        </p:spPr>
        <p:txBody>
          <a:bodyPr anchor="b"/>
          <a:lstStyle>
            <a:lvl1pPr>
              <a:defRPr/>
            </a:lvl1pPr>
            <a:extLst/>
          </a:lstStyle>
          <a:p>
            <a:r>
              <a:rPr lang="en-US" smtClean="0"/>
              <a:t>Click to edit Master title style</a:t>
            </a:r>
            <a:endParaRPr lang="en-US" dirty="0"/>
          </a:p>
        </p:txBody>
      </p:sp>
      <p:sp>
        <p:nvSpPr>
          <p:cNvPr id="11" name="Content Placeholder 10"/>
          <p:cNvSpPr>
            <a:spLocks noGrp="1"/>
          </p:cNvSpPr>
          <p:nvPr>
            <p:ph sz="quarter" idx="13"/>
          </p:nvPr>
        </p:nvSpPr>
        <p:spPr>
          <a:xfrm>
            <a:off x="609600" y="1919818"/>
            <a:ext cx="3886200" cy="26289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800600" y="1919818"/>
            <a:ext cx="3886200" cy="26289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5"/>
          </p:nvPr>
        </p:nvSpPr>
        <p:spPr/>
        <p:txBody>
          <a:bodyPr rtlCol="0"/>
          <a:lstStyle>
            <a:extLst/>
          </a:lstStyle>
          <a:p>
            <a:fld id="{E4606EA6-EFEA-4C30-9264-4F9291A5780D}" type="datetime1">
              <a:rPr lang="en-US" smtClean="0"/>
              <a:pPr/>
              <a:t>10/8/2009</a:t>
            </a:fld>
            <a:endParaRPr lang="en-US"/>
          </a:p>
        </p:txBody>
      </p:sp>
      <p:sp>
        <p:nvSpPr>
          <p:cNvPr id="12" name="Slide Number Placeholder 11"/>
          <p:cNvSpPr>
            <a:spLocks noGrp="1"/>
          </p:cNvSpPr>
          <p:nvPr>
            <p:ph type="sldNum" sz="quarter" idx="16"/>
          </p:nvPr>
        </p:nvSpPr>
        <p:spPr/>
        <p:txBody>
          <a:bodyPr rtlCol="0"/>
          <a:lstStyle>
            <a:extLst/>
          </a:lstStyle>
          <a:p>
            <a:pPr algn="ctr"/>
            <a:fld id="{8F82E0A0-C266-4798-8C8F-B9F91E9DA37E}" type="slidenum">
              <a:rPr lang="en-US" sz="1400" b="1" smtClean="0">
                <a:solidFill>
                  <a:srgbClr val="FFFFFF"/>
                </a:solidFill>
              </a:rPr>
              <a:pPr algn="ctr"/>
              <a:t>‹#›</a:t>
            </a:fld>
            <a:endParaRPr lang="en-US"/>
          </a:p>
        </p:txBody>
      </p:sp>
      <p:sp>
        <p:nvSpPr>
          <p:cNvPr id="14" name="Footer Placeholder 13"/>
          <p:cNvSpPr>
            <a:spLocks noGrp="1"/>
          </p:cNvSpPr>
          <p:nvPr>
            <p:ph type="ftr" sz="quarter" idx="17"/>
          </p:nvPr>
        </p:nvSpPr>
        <p:spPr/>
        <p:txBody>
          <a:bodyPr rtlCol="0"/>
          <a:lstStyle>
            <a:extLst/>
          </a:lstStyle>
          <a:p>
            <a:endParaRPr lang="en-US"/>
          </a:p>
        </p:txBody>
      </p:sp>
      <p:sp>
        <p:nvSpPr>
          <p:cNvPr id="16" name="Text Placeholder 15"/>
          <p:cNvSpPr>
            <a:spLocks noGrp="1"/>
          </p:cNvSpPr>
          <p:nvPr>
            <p:ph type="body" sz="quarter" idx="18"/>
          </p:nvPr>
        </p:nvSpPr>
        <p:spPr>
          <a:xfrm>
            <a:off x="609600" y="1362287"/>
            <a:ext cx="3886200" cy="530352"/>
          </a:xfrm>
          <a:solidFill>
            <a:schemeClr val="accent2"/>
          </a:solidFill>
        </p:spPr>
        <p:txBody>
          <a:bodyPr rtlCol="0" anchor="ctr"/>
          <a:lstStyle>
            <a:lvl1pPr>
              <a:buFontTx/>
              <a:buNone/>
              <a:defRPr sz="2000" b="1">
                <a:solidFill>
                  <a:srgbClr val="FFFFFF"/>
                </a:solidFill>
              </a:defRPr>
            </a:lvl1pPr>
            <a:extLst/>
          </a:lstStyle>
          <a:p>
            <a:pPr lvl="0"/>
            <a:r>
              <a:rPr lang="en-US" smtClean="0"/>
              <a:t>Click to edit Master text styles</a:t>
            </a:r>
          </a:p>
        </p:txBody>
      </p:sp>
      <p:sp>
        <p:nvSpPr>
          <p:cNvPr id="15" name="Text Placeholder 14"/>
          <p:cNvSpPr>
            <a:spLocks noGrp="1"/>
          </p:cNvSpPr>
          <p:nvPr>
            <p:ph type="body" sz="quarter" idx="19"/>
          </p:nvPr>
        </p:nvSpPr>
        <p:spPr>
          <a:xfrm>
            <a:off x="4800600" y="1362287"/>
            <a:ext cx="3886200" cy="530352"/>
          </a:xfrm>
          <a:solidFill>
            <a:schemeClr val="accent4"/>
          </a:solidFill>
        </p:spPr>
        <p:txBody>
          <a:bodyPr rtlCol="0" anchor="ctr"/>
          <a:lstStyle>
            <a:lvl1pPr>
              <a:buFontTx/>
              <a:buNone/>
              <a:defRPr sz="2000" b="1">
                <a:solidFill>
                  <a:srgbClr val="FFFFFF"/>
                </a:solidFill>
              </a:defRPr>
            </a:lvl1pPr>
            <a:extLst/>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extLst/>
          </a:lstStyle>
          <a:p>
            <a:fld id="{6DFADB5D-B7A0-47E3-AD2D-B1A6F8614213}" type="datetime1">
              <a:rPr lang="en-US" smtClean="0"/>
              <a:pPr/>
              <a:t>10/8/2009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extLst/>
          </a:lstStyle>
          <a:p>
            <a:fld id="{A3F7CB7D-F184-43C7-B6FD-03D728E1BBFF}" type="slidenum">
              <a:rPr lang="en-US" smtClean="0">
                <a:solidFill>
                  <a:srgbClr val="FFFFFF"/>
                </a:solidFill>
              </a:rPr>
              <a:pPr/>
              <a:t>‹#›</a:t>
            </a:fld>
            <a:endParaRPr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2968126-03FC-49C0-B9B8-2B561CCC3D90}" type="datetime1">
              <a:rPr lang="en-US" smtClean="0"/>
              <a:pPr/>
              <a:t>10/8/2009</a:t>
            </a:fld>
            <a:endParaRPr lang="en-US"/>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a:xfrm>
            <a:off x="0" y="4686300"/>
            <a:ext cx="533400" cy="285750"/>
          </a:xfrm>
        </p:spPr>
        <p:txBody>
          <a:bodyPr/>
          <a:lstStyle>
            <a:lvl1pPr>
              <a:defRPr>
                <a:solidFill>
                  <a:schemeClr val="tx2"/>
                </a:solidFill>
              </a:defRPr>
            </a:lvl1pPr>
            <a:extLst/>
          </a:lstStyle>
          <a:p>
            <a:fld id="{A3F7CB7D-F184-43C7-B6FD-03D728E1BBFF}" type="slidenum">
              <a:rPr lang="en-US" smtClean="0">
                <a:solidFill>
                  <a:schemeClr val="tx2"/>
                </a:solidFill>
              </a:rPr>
              <a:pPr/>
              <a:t>‹#›</a:t>
            </a:fld>
            <a:endParaRPr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118110"/>
            <a:ext cx="8153400" cy="1005840"/>
          </a:xfrm>
        </p:spPr>
        <p:txBody>
          <a:bodyPr anchor="b"/>
          <a:lstStyle>
            <a:lvl1pPr algn="l">
              <a:buNone/>
              <a:defRPr sz="4200" b="0"/>
            </a:lvl1pPr>
            <a:extLst/>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extLst/>
          </a:lstStyle>
          <a:p>
            <a:fld id="{F49A8198-4617-485E-9585-4840B69DBBA6}" type="datetime1">
              <a:rPr lang="en-US" smtClean="0"/>
              <a:pPr/>
              <a:t>10/8/2009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extLst/>
          </a:lstStyle>
          <a:p>
            <a:fld id="{A3F7CB7D-F184-43C7-B6FD-03D728E1BBFF}" type="slidenum">
              <a:rPr lang="en-US" smtClean="0">
                <a:solidFill>
                  <a:srgbClr val="FFFFFF"/>
                </a:solidFill>
              </a:rPr>
              <a:pPr/>
              <a:t>‹#›</a:t>
            </a:fld>
            <a:endParaRPr lang="en-US" dirty="0">
              <a:solidFill>
                <a:srgbClr val="FFFFFF"/>
              </a:solidFill>
            </a:endParaRPr>
          </a:p>
        </p:txBody>
      </p:sp>
      <p:sp>
        <p:nvSpPr>
          <p:cNvPr id="3" name="Text Placeholder 2"/>
          <p:cNvSpPr>
            <a:spLocks noGrp="1"/>
          </p:cNvSpPr>
          <p:nvPr>
            <p:ph type="body" idx="1"/>
          </p:nvPr>
        </p:nvSpPr>
        <p:spPr>
          <a:xfrm>
            <a:off x="609600" y="1428750"/>
            <a:ext cx="1600200" cy="31242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9" name="Content Placeholder 8"/>
          <p:cNvSpPr>
            <a:spLocks noGrp="1"/>
          </p:cNvSpPr>
          <p:nvPr>
            <p:ph sz="quarter" idx="13"/>
          </p:nvPr>
        </p:nvSpPr>
        <p:spPr>
          <a:xfrm>
            <a:off x="2362200" y="1428750"/>
            <a:ext cx="6400800" cy="32004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57668" y="0"/>
            <a:ext cx="7586332" cy="3419856"/>
          </a:xfrm>
          <a:solidFill>
            <a:schemeClr val="tx2">
              <a:shade val="50000"/>
            </a:schemeClr>
          </a:solidFill>
          <a:ln>
            <a:noFill/>
          </a:ln>
        </p:spPr>
        <p:txBody>
          <a:bodyPr/>
          <a:lstStyle>
            <a:lvl1pPr>
              <a:buNone/>
              <a:defRPr sz="3200"/>
            </a:lvl1pPr>
            <a:extLst/>
          </a:lstStyle>
          <a:p>
            <a:r>
              <a:rPr lang="en-US" smtClean="0"/>
              <a:t>Click icon to add picture</a:t>
            </a:r>
            <a:endParaRPr lang="en-US" dirty="0"/>
          </a:p>
        </p:txBody>
      </p:sp>
      <p:sp>
        <p:nvSpPr>
          <p:cNvPr id="4" name="Text Placeholder 3"/>
          <p:cNvSpPr>
            <a:spLocks noGrp="1"/>
          </p:cNvSpPr>
          <p:nvPr>
            <p:ph type="body" sz="half" idx="2"/>
          </p:nvPr>
        </p:nvSpPr>
        <p:spPr>
          <a:xfrm>
            <a:off x="1600200" y="4114800"/>
            <a:ext cx="7315200" cy="51435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extLst/>
          </a:lstStyle>
          <a:p>
            <a:pPr lvl="0"/>
            <a:r>
              <a:rPr lang="en-US" smtClean="0"/>
              <a:t>Click to edit Master text styles</a:t>
            </a:r>
          </a:p>
        </p:txBody>
      </p:sp>
      <p:sp>
        <p:nvSpPr>
          <p:cNvPr id="8" name="Rectangle 7"/>
          <p:cNvSpPr/>
          <p:nvPr/>
        </p:nvSpPr>
        <p:spPr>
          <a:xfrm>
            <a:off x="-9144" y="3429000"/>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9" name="Rectangle 8"/>
          <p:cNvSpPr/>
          <p:nvPr/>
        </p:nvSpPr>
        <p:spPr>
          <a:xfrm>
            <a:off x="-9144" y="3497580"/>
            <a:ext cx="1463040"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0" name="Rectangle 9"/>
          <p:cNvSpPr/>
          <p:nvPr/>
        </p:nvSpPr>
        <p:spPr>
          <a:xfrm>
            <a:off x="1545336" y="3490722"/>
            <a:ext cx="7589520"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2" name="Title 1"/>
          <p:cNvSpPr>
            <a:spLocks noGrp="1"/>
          </p:cNvSpPr>
          <p:nvPr>
            <p:ph type="title"/>
          </p:nvPr>
        </p:nvSpPr>
        <p:spPr>
          <a:xfrm>
            <a:off x="1600200" y="3543300"/>
            <a:ext cx="7315200" cy="457200"/>
          </a:xfrm>
        </p:spPr>
        <p:txBody>
          <a:bodyPr anchor="ctr"/>
          <a:lstStyle>
            <a:lvl1pPr algn="l">
              <a:buNone/>
              <a:defRPr sz="2800" b="0">
                <a:solidFill>
                  <a:srgbClr val="FFFFFF"/>
                </a:solidFill>
              </a:defRPr>
            </a:lvl1pPr>
            <a:extLst/>
          </a:lstStyle>
          <a:p>
            <a:r>
              <a:rPr lang="en-US" smtClean="0"/>
              <a:t>Click to edit Master title style</a:t>
            </a:r>
            <a:endParaRPr lang="en-US" dirty="0"/>
          </a:p>
        </p:txBody>
      </p:sp>
      <p:sp>
        <p:nvSpPr>
          <p:cNvPr id="11" name="Rectangle 10"/>
          <p:cNvSpPr/>
          <p:nvPr/>
        </p:nvSpPr>
        <p:spPr>
          <a:xfrm>
            <a:off x="1447800" y="0"/>
            <a:ext cx="100584" cy="515035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2" name="Date Placeholder 11"/>
          <p:cNvSpPr>
            <a:spLocks noGrp="1"/>
          </p:cNvSpPr>
          <p:nvPr>
            <p:ph type="dt" sz="half" idx="10"/>
          </p:nvPr>
        </p:nvSpPr>
        <p:spPr>
          <a:xfrm>
            <a:off x="6248400" y="4686300"/>
            <a:ext cx="2667000" cy="273844"/>
          </a:xfrm>
        </p:spPr>
        <p:txBody>
          <a:bodyPr rtlCol="0"/>
          <a:lstStyle>
            <a:extLst/>
          </a:lstStyle>
          <a:p>
            <a:fld id="{E4606EA6-EFEA-4C30-9264-4F9291A5780D}" type="datetime1">
              <a:rPr lang="en-US" smtClean="0"/>
              <a:pPr/>
              <a:t>10/8/2009</a:t>
            </a:fld>
            <a:endParaRPr lang="en-US"/>
          </a:p>
        </p:txBody>
      </p:sp>
      <p:sp>
        <p:nvSpPr>
          <p:cNvPr id="13" name="Slide Number Placeholder 12"/>
          <p:cNvSpPr>
            <a:spLocks noGrp="1"/>
          </p:cNvSpPr>
          <p:nvPr>
            <p:ph type="sldNum" sz="quarter" idx="11"/>
          </p:nvPr>
        </p:nvSpPr>
        <p:spPr>
          <a:xfrm>
            <a:off x="0" y="3500437"/>
            <a:ext cx="1447800" cy="497684"/>
          </a:xfrm>
        </p:spPr>
        <p:txBody>
          <a:bodyPr rtlCol="0"/>
          <a:lstStyle>
            <a:lvl1pPr>
              <a:defRPr sz="2800"/>
            </a:lvl1pPr>
            <a:extLst/>
          </a:lstStyle>
          <a:p>
            <a:pPr algn="ctr"/>
            <a:fld id="{8F82E0A0-C266-4798-8C8F-B9F91E9DA37E}" type="slidenum">
              <a:rPr lang="en-US" sz="2800" b="1" smtClean="0">
                <a:solidFill>
                  <a:srgbClr val="FFFFFF"/>
                </a:solidFill>
              </a:rPr>
              <a:pPr algn="ctr"/>
              <a:t>‹#›</a:t>
            </a:fld>
            <a:endParaRPr lang="en-US" sz="2800" dirty="0"/>
          </a:p>
        </p:txBody>
      </p:sp>
      <p:sp>
        <p:nvSpPr>
          <p:cNvPr id="14" name="Footer Placeholder 13"/>
          <p:cNvSpPr>
            <a:spLocks noGrp="1"/>
          </p:cNvSpPr>
          <p:nvPr>
            <p:ph type="ftr" sz="quarter" idx="12"/>
          </p:nvPr>
        </p:nvSpPr>
        <p:spPr>
          <a:xfrm>
            <a:off x="1600200" y="4686155"/>
            <a:ext cx="4572000" cy="273844"/>
          </a:xfrm>
        </p:spPr>
        <p:txBody>
          <a:bodyPr rtlCol="0"/>
          <a:lstStyle>
            <a:extLst/>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612648" y="1352550"/>
            <a:ext cx="8153400" cy="3242310"/>
          </a:xfrm>
          <a:prstGeom prst="rect">
            <a:avLst/>
          </a:prstGeom>
        </p:spPr>
        <p:txBody>
          <a:bodyPr vert="horz">
            <a:normAutofit/>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Date Placeholder 13"/>
          <p:cNvSpPr>
            <a:spLocks noGrp="1"/>
          </p:cNvSpPr>
          <p:nvPr>
            <p:ph type="dt" sz="half" idx="2"/>
          </p:nvPr>
        </p:nvSpPr>
        <p:spPr>
          <a:xfrm>
            <a:off x="6096000" y="4686300"/>
            <a:ext cx="2667000" cy="273844"/>
          </a:xfrm>
          <a:prstGeom prst="rect">
            <a:avLst/>
          </a:prstGeom>
        </p:spPr>
        <p:txBody>
          <a:bodyPr vert="horz" anchor="ctr" anchorCtr="0"/>
          <a:lstStyle>
            <a:lvl1pPr algn="l">
              <a:defRPr sz="1400">
                <a:solidFill>
                  <a:schemeClr val="tx2"/>
                </a:solidFill>
              </a:defRPr>
            </a:lvl1pPr>
            <a:extLst/>
          </a:lstStyle>
          <a:p>
            <a:fld id="{E4606EA6-EFEA-4C30-9264-4F9291A5780D}" type="datetime1">
              <a:rPr lang="en-US" smtClean="0"/>
              <a:pPr/>
              <a:t>10/8/2009</a:t>
            </a:fld>
            <a:endParaRPr lang="en-US" sz="1400" dirty="0">
              <a:solidFill>
                <a:schemeClr val="tx2"/>
              </a:solidFill>
            </a:endParaRPr>
          </a:p>
        </p:txBody>
      </p:sp>
      <p:sp>
        <p:nvSpPr>
          <p:cNvPr id="3" name="Footer Placeholder 2"/>
          <p:cNvSpPr>
            <a:spLocks noGrp="1"/>
          </p:cNvSpPr>
          <p:nvPr>
            <p:ph type="ftr" sz="quarter" idx="3"/>
          </p:nvPr>
        </p:nvSpPr>
        <p:spPr>
          <a:xfrm>
            <a:off x="609601" y="4686155"/>
            <a:ext cx="5421083" cy="273844"/>
          </a:xfrm>
          <a:prstGeom prst="rect">
            <a:avLst/>
          </a:prstGeom>
        </p:spPr>
        <p:txBody>
          <a:bodyPr vert="horz" anchor="ctr"/>
          <a:lstStyle>
            <a:lvl1pPr algn="r">
              <a:defRPr sz="1400">
                <a:solidFill>
                  <a:schemeClr val="tx2"/>
                </a:solidFill>
              </a:defRPr>
            </a:lvl1pPr>
            <a:extLst/>
          </a:lstStyle>
          <a:p>
            <a:pPr algn="r"/>
            <a:endParaRPr lang="en-US" sz="1400" dirty="0">
              <a:solidFill>
                <a:schemeClr val="tx2"/>
              </a:solidFill>
            </a:endParaRPr>
          </a:p>
        </p:txBody>
      </p:sp>
      <p:sp>
        <p:nvSpPr>
          <p:cNvPr id="7" name="Rectangle 6"/>
          <p:cNvSpPr/>
          <p:nvPr/>
        </p:nvSpPr>
        <p:spPr>
          <a:xfrm>
            <a:off x="0" y="1095170"/>
            <a:ext cx="9144000" cy="24003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8" name="Rectangle 7"/>
          <p:cNvSpPr/>
          <p:nvPr/>
        </p:nvSpPr>
        <p:spPr>
          <a:xfrm>
            <a:off x="0" y="1129460"/>
            <a:ext cx="533400" cy="1714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9" name="Rectangle 8"/>
          <p:cNvSpPr/>
          <p:nvPr/>
        </p:nvSpPr>
        <p:spPr>
          <a:xfrm>
            <a:off x="590550" y="1129460"/>
            <a:ext cx="8553450" cy="1714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23" name="Slide Number Placeholder 22"/>
          <p:cNvSpPr>
            <a:spLocks noGrp="1"/>
          </p:cNvSpPr>
          <p:nvPr>
            <p:ph type="sldNum" sz="quarter" idx="4"/>
          </p:nvPr>
        </p:nvSpPr>
        <p:spPr>
          <a:xfrm>
            <a:off x="0" y="1123507"/>
            <a:ext cx="533400" cy="183357"/>
          </a:xfrm>
          <a:prstGeom prst="rect">
            <a:avLst/>
          </a:prstGeom>
        </p:spPr>
        <p:txBody>
          <a:bodyPr vert="horz" anchor="ctr" anchorCtr="0">
            <a:normAutofit/>
          </a:bodyPr>
          <a:lstStyle>
            <a:lvl1pPr algn="ctr">
              <a:defRPr sz="1400" b="1">
                <a:solidFill>
                  <a:srgbClr val="FFFFFF"/>
                </a:solidFill>
              </a:defRPr>
            </a:lvl1pPr>
            <a:extLst/>
          </a:lstStyle>
          <a:p>
            <a:pPr algn="ctr"/>
            <a:fld id="{8F82E0A0-C266-4798-8C8F-B9F91E9DA37E}" type="slidenum">
              <a:rPr lang="en-US" sz="1400" b="1" smtClean="0">
                <a:solidFill>
                  <a:srgbClr val="FFFFFF"/>
                </a:solidFill>
              </a:rPr>
              <a:pPr algn="ctr"/>
              <a:t>‹#›</a:t>
            </a:fld>
            <a:endParaRPr lang="en-US" sz="1400" b="1" dirty="0">
              <a:solidFill>
                <a:srgbClr val="FFFFFF"/>
              </a:solidFill>
            </a:endParaRPr>
          </a:p>
        </p:txBody>
      </p:sp>
      <p:sp>
        <p:nvSpPr>
          <p:cNvPr id="22" name="Title Placeholder 21"/>
          <p:cNvSpPr>
            <a:spLocks noGrp="1"/>
          </p:cNvSpPr>
          <p:nvPr>
            <p:ph type="title"/>
          </p:nvPr>
        </p:nvSpPr>
        <p:spPr>
          <a:xfrm>
            <a:off x="609600" y="118110"/>
            <a:ext cx="8153400" cy="1005840"/>
          </a:xfrm>
          <a:prstGeom prst="rect">
            <a:avLst/>
          </a:prstGeom>
        </p:spPr>
        <p:txBody>
          <a:bodyPr vert="horz" anchor="b">
            <a:normAutofit/>
          </a:bodyPr>
          <a:lstStyle>
            <a:extLst/>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8"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rtl="0" eaLnBrk="1" latinLnBrk="0" hangingPunct="1">
        <a:spcBef>
          <a:spcPct val="0"/>
        </a:spcBef>
        <a:buNone/>
        <a:defRPr sz="4200" kern="1200">
          <a:solidFill>
            <a:schemeClr val="tx2"/>
          </a:solidFill>
          <a:latin typeface="+mj-lt"/>
          <a:ea typeface="+mj-ea"/>
          <a:cs typeface="+mj-cs"/>
        </a:defRPr>
      </a:lvl1pPr>
      <a:extLst/>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None/>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extLst/>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en-US" dirty="0" smtClean="0">
                <a:latin typeface="Kristen ITC" pitchFamily="66" charset="0"/>
              </a:rPr>
              <a:t>Mountains and basins</a:t>
            </a:r>
            <a:endParaRPr lang="en-US" dirty="0">
              <a:latin typeface="Kristen ITC" pitchFamily="66" charset="0"/>
            </a:endParaRPr>
          </a:p>
        </p:txBody>
      </p:sp>
      <p:sp>
        <p:nvSpPr>
          <p:cNvPr id="5" name="Rectangle 4"/>
          <p:cNvSpPr>
            <a:spLocks noGrp="1"/>
          </p:cNvSpPr>
          <p:nvPr>
            <p:ph type="subTitle" idx="1"/>
          </p:nvPr>
        </p:nvSpPr>
        <p:spPr/>
        <p:txBody>
          <a:bodyPr>
            <a:normAutofit fontScale="92500"/>
          </a:bodyPr>
          <a:lstStyle>
            <a:extLst/>
          </a:lstStyle>
          <a:p>
            <a:r>
              <a:rPr lang="en-US" dirty="0" smtClean="0">
                <a:latin typeface="Kristen ITC" pitchFamily="66" charset="0"/>
              </a:rPr>
              <a:t>By: Lizzie, Emilie, Hannah, and Emily! </a:t>
            </a:r>
            <a:endParaRPr lang="en-US" dirty="0">
              <a:latin typeface="Kristen ITC" pitchFamily="66" charset="0"/>
            </a:endParaRPr>
          </a:p>
        </p:txBody>
      </p:sp>
      <p:pic>
        <p:nvPicPr>
          <p:cNvPr id="16386" name="Picture 2" descr="http://www.gavenda.com/images/8609_3_26.jpg"/>
          <p:cNvPicPr>
            <a:picLocks noChangeAspect="1" noChangeArrowheads="1"/>
          </p:cNvPicPr>
          <p:nvPr/>
        </p:nvPicPr>
        <p:blipFill>
          <a:blip r:embed="rId3" cstate="print"/>
          <a:srcRect/>
          <a:stretch>
            <a:fillRect/>
          </a:stretch>
        </p:blipFill>
        <p:spPr bwMode="auto">
          <a:xfrm>
            <a:off x="457200" y="361950"/>
            <a:ext cx="8458200" cy="263707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500" dirty="0" smtClean="0"/>
              <a:t>The Summary Continued</a:t>
            </a:r>
            <a:endParaRPr lang="en-US" sz="6500" dirty="0"/>
          </a:p>
        </p:txBody>
      </p:sp>
      <p:sp>
        <p:nvSpPr>
          <p:cNvPr id="3" name="Content Placeholder 2"/>
          <p:cNvSpPr>
            <a:spLocks noGrp="1"/>
          </p:cNvSpPr>
          <p:nvPr>
            <p:ph sz="quarter" idx="13"/>
          </p:nvPr>
        </p:nvSpPr>
        <p:spPr/>
        <p:txBody>
          <a:bodyPr/>
          <a:lstStyle/>
          <a:p>
            <a:r>
              <a:rPr lang="en-US" dirty="0" smtClean="0"/>
              <a:t>Our region is very dry</a:t>
            </a:r>
          </a:p>
          <a:p>
            <a:r>
              <a:rPr lang="en-US" dirty="0" smtClean="0"/>
              <a:t>Our region has one of the states largest cities</a:t>
            </a:r>
          </a:p>
          <a:p>
            <a:endParaRPr lang="en-US" dirty="0"/>
          </a:p>
        </p:txBody>
      </p:sp>
    </p:spTree>
  </p:cSld>
  <p:clrMapOvr>
    <a:masterClrMapping/>
  </p:clrMapOvr>
  <p:transition advTm="6406"/>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lnSpcReduction="10000"/>
          </a:bodyPr>
          <a:lstStyle/>
          <a:p>
            <a:endParaRPr lang="en-US" dirty="0"/>
          </a:p>
        </p:txBody>
      </p:sp>
      <p:sp>
        <p:nvSpPr>
          <p:cNvPr id="3" name="Title 2"/>
          <p:cNvSpPr>
            <a:spLocks noGrp="1"/>
          </p:cNvSpPr>
          <p:nvPr>
            <p:ph type="title"/>
          </p:nvPr>
        </p:nvSpPr>
        <p:spPr>
          <a:xfrm>
            <a:off x="0" y="4124325"/>
            <a:ext cx="6477000" cy="2038350"/>
          </a:xfrm>
        </p:spPr>
        <p:txBody>
          <a:bodyPr>
            <a:normAutofit fontScale="90000"/>
          </a:bodyPr>
          <a:lstStyle/>
          <a:p>
            <a:r>
              <a:rPr lang="en-US" sz="1300" dirty="0" smtClean="0"/>
              <a:t>(</a:t>
            </a:r>
            <a:r>
              <a:rPr lang="en-US" sz="1200" dirty="0" smtClean="0"/>
              <a:t>http://images.google.com/imgres?imgurl=http://science.nationalgeographic.com/staticfiles/NGS/Shared/StaticFiles/Science/Images/Content/guadalupe-mountains-jb012552-ga.jpg&amp;imgrefurl=http://science.nationalgeographic.com/science/photos/permian-period/guadal) </a:t>
            </a:r>
            <a:br>
              <a:rPr lang="en-US" sz="1200" dirty="0" smtClean="0"/>
            </a:br>
            <a:r>
              <a:rPr lang="en-US" sz="1200" dirty="0" smtClean="0"/>
              <a:t>(http://images.google.com/imgres?imgurl=http://www.visitusa.com/texas/images/guadalupemountains-nationalpark/guadalupe-mountains.jpg&amp;imgrefurl=http://www.visitusa.com/texas/national-parks/guadalupemountains-nationalpark.htm&amp;usg=__tITadB58vRQIPpcqw1JegGoDex)  </a:t>
            </a:r>
            <a:br>
              <a:rPr lang="en-US" sz="1200" dirty="0" smtClean="0"/>
            </a:br>
            <a:r>
              <a:rPr lang="en-US" sz="1200" dirty="0" smtClean="0"/>
              <a:t>(http://www.wayfaring.info/2006/12/03/carlsbad-caverns-in-guadalupe-mountains-is-maybe-the-most-colossal-cave-monument/)  </a:t>
            </a:r>
            <a:br>
              <a:rPr lang="en-US" sz="1200" dirty="0" smtClean="0"/>
            </a:br>
            <a:r>
              <a:rPr lang="en-US" sz="1200" dirty="0" smtClean="0"/>
              <a:t> (http://images.google.com/imgres?imgurl=http://www.tpwd.state.tx.us/publications/parkguide/include/en/bigphoto_rgn_bb008.jpg&amp;imgrefurl=http://www.tpwd.state.tx.us/publications/parkguide/rgn_bb_008.phtml&amp;usg=__-DImms8hXd98wUKhfAKqCj0gN2w=&amp;h=350&amp;w=500&amp;sz=35&amp;) </a:t>
            </a:r>
            <a:br>
              <a:rPr lang="en-US" sz="1200" dirty="0" smtClean="0"/>
            </a:br>
            <a:r>
              <a:rPr lang="en-US" sz="1200" dirty="0" smtClean="0"/>
              <a:t>(http://images.google.com/imgres?imgurl=http://assets.texasmonthly.com/images/magazine/issues/2007-10-01/images_bigbend/2_davis_crop.jpg&amp;imgrefurl=http://www.texasmonthly.com/2007-10-01/feature.php&amp;usg=__Mq-YEIBFDSzmXK2ZedT7LqDSFY4=&amp;h=325&amp;w=470&amp;sz=57&amp;hl=en)  </a:t>
            </a:r>
            <a:br>
              <a:rPr lang="en-US" sz="1200" dirty="0" smtClean="0"/>
            </a:br>
            <a:r>
              <a:rPr lang="en-US" sz="1200" dirty="0" smtClean="0"/>
              <a:t>(http://images.google.com/imgres?imgurl=http://www.stone-village.com/img30155.jpg&amp;imgrefurl=http://www.texastrifles.blogspot.com/2003_11_01_archive.html&amp;usg=__sHmanAXho8iblT4BkysLsViN_pw=&amp;h=415&amp;w=640&amp;sz=22&amp;hl=en&amp;start=9&amp;um=1&amp;tbnid=9ct7M-wxTIgvQM:&amp;tbnh=89&amp;t)</a:t>
            </a:r>
            <a:r>
              <a:rPr lang="en-US" sz="1300" dirty="0" smtClean="0"/>
              <a:t/>
            </a:r>
            <a:br>
              <a:rPr lang="en-US" sz="1300" dirty="0" smtClean="0"/>
            </a:br>
            <a:r>
              <a:rPr lang="en-US" dirty="0" smtClean="0"/>
              <a:t/>
            </a:r>
            <a:br>
              <a:rPr lang="en-US" dirty="0" smtClean="0"/>
            </a:br>
            <a:r>
              <a:rPr lang="en-US" dirty="0" smtClean="0"/>
              <a:t/>
            </a:r>
            <a:br>
              <a:rPr lang="en-US" dirty="0" smtClean="0"/>
            </a:br>
            <a:endParaRPr lang="en-US" dirty="0"/>
          </a:p>
        </p:txBody>
      </p:sp>
    </p:spTree>
  </p:cSld>
  <p:clrMapOvr>
    <a:masterClrMapping/>
  </p:clrMapOvr>
  <p:transition advTm="3546"/>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lnSpcReduction="10000"/>
          </a:bodyPr>
          <a:lstStyle/>
          <a:p>
            <a:endParaRPr lang="en-US"/>
          </a:p>
        </p:txBody>
      </p:sp>
      <p:sp>
        <p:nvSpPr>
          <p:cNvPr id="3" name="Title 2"/>
          <p:cNvSpPr>
            <a:spLocks noGrp="1"/>
          </p:cNvSpPr>
          <p:nvPr>
            <p:ph type="title"/>
          </p:nvPr>
        </p:nvSpPr>
        <p:spPr>
          <a:xfrm>
            <a:off x="0" y="2266950"/>
            <a:ext cx="6477000" cy="2133600"/>
          </a:xfrm>
        </p:spPr>
        <p:txBody>
          <a:bodyPr>
            <a:noAutofit/>
          </a:bodyPr>
          <a:lstStyle/>
          <a:p>
            <a:r>
              <a:rPr lang="en-US" sz="1400" dirty="0" smtClean="0"/>
              <a:t>(http://images.google.com/imgres?imgurl=http://media-2.web.britannica.com/eb-media/81/3081-004-A94E3EBB.jpg&amp;imgrefurl=http://www.britannica.com/EBchecked/topic-art/113291/2639/The-Rio-Grande-flowing-through-the-desert-at-the-foot&amp;usg=__1DqSnVtaGDDmjEOrti2t) </a:t>
            </a:r>
            <a:br>
              <a:rPr lang="en-US" sz="1400" dirty="0" smtClean="0"/>
            </a:br>
            <a:r>
              <a:rPr lang="en-US" sz="1400" dirty="0" smtClean="0"/>
              <a:t>(http://images.google.com/imgres?imgurl=http://www.calamitycreektraders.com/images/c/chisosmtns.jpg&amp;imgrefurl=http://www.calamitycreektraders.com/new196110.html&amp;usg=__-Z6ZqpBV-MJDTtSPl4qVVH0eMdg=&amp;h=300&amp;w=400&amp;sz=47&amp;hl=en&amp;start=5&amp;um=1&amp;tbnid=WJK3fUbzfWLVfM:&amp;t)</a:t>
            </a:r>
            <a:br>
              <a:rPr lang="en-US" sz="1400" dirty="0" smtClean="0"/>
            </a:br>
            <a:r>
              <a:rPr lang="en-US" sz="1400" dirty="0" smtClean="0"/>
              <a:t>(http://images.google.com/imgres?imgurl=http://www.comfychair.org/~cmbell/pics/chisos.jpg&amp;imgrefurl=http://www.comfychair.org/~cmbell/people.html&amp;usg=__MiepiJal6Js3r0BuKP21G-s5st4=&amp;h=600&amp;w=800&amp;sz=104&amp;hl=en&amp;start=16&amp;um=1&amp;tbnid=9MwenPqR903mjM:&amp;tbnh=107&amp;tbnw=)</a:t>
            </a:r>
            <a:br>
              <a:rPr lang="en-US" sz="1400" dirty="0" smtClean="0"/>
            </a:br>
            <a:r>
              <a:rPr lang="en-US" sz="1400" dirty="0" smtClean="0"/>
              <a:t/>
            </a:r>
            <a:br>
              <a:rPr lang="en-US" sz="1400" dirty="0" smtClean="0"/>
            </a:br>
            <a:r>
              <a:rPr lang="en-US" sz="1400" dirty="0" smtClean="0"/>
              <a:t> (Anderson, 2003)</a:t>
            </a:r>
            <a:br>
              <a:rPr lang="en-US" sz="1400" dirty="0" smtClean="0"/>
            </a:br>
            <a:r>
              <a:rPr lang="en-US" sz="1400" dirty="0" smtClean="0"/>
              <a:t/>
            </a:r>
            <a:br>
              <a:rPr lang="en-US" sz="1400" dirty="0" smtClean="0"/>
            </a:br>
            <a:r>
              <a:rPr lang="en-US" sz="1400" dirty="0" smtClean="0"/>
              <a:t>(Bing.com) </a:t>
            </a:r>
            <a:br>
              <a:rPr lang="en-US" sz="1400" dirty="0" smtClean="0"/>
            </a:br>
            <a:endParaRPr lang="en-US" sz="1400" dirty="0"/>
          </a:p>
        </p:txBody>
      </p:sp>
    </p:spTree>
  </p:cSld>
  <p:clrMapOvr>
    <a:masterClrMapping/>
  </p:clrMapOvr>
  <p:transition advTm="275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Ranching</a:t>
            </a:r>
            <a:endParaRPr lang="en-US" dirty="0"/>
          </a:p>
        </p:txBody>
      </p:sp>
      <p:sp>
        <p:nvSpPr>
          <p:cNvPr id="3" name="Content Placeholder 2"/>
          <p:cNvSpPr>
            <a:spLocks noGrp="1"/>
          </p:cNvSpPr>
          <p:nvPr>
            <p:ph sz="quarter" idx="13"/>
          </p:nvPr>
        </p:nvSpPr>
        <p:spPr>
          <a:xfrm>
            <a:off x="609600" y="1352550"/>
            <a:ext cx="8153400" cy="4572000"/>
          </a:xfrm>
        </p:spPr>
        <p:txBody>
          <a:bodyPr>
            <a:normAutofit fontScale="70000" lnSpcReduction="20000"/>
          </a:bodyPr>
          <a:lstStyle/>
          <a:p>
            <a:r>
              <a:rPr lang="en-US" dirty="0" smtClean="0"/>
              <a:t>The ranching in EL Paso mainly consists of cattle and horses. The ranching is popular because there are vast areas to hold the animals. Ranching is the raising and breeding of one type of animal, such as cows. It is popular in the Mountains and Basins Region of Texas, or the western part of the state. This is because not very many crops can grow here, so the economy has to be made from ranching. Ranching in Texas has lasted for many years. The large herds of cattle are usually kept inside large fenced areas. Cowboys and sometimes farmers will keep watch over the cattle and make sure they get food and water. Sometimes if the cows are kept in an open area with no fences, the cowboys will ride up and down the field on horseback keeping an eye on all of the cattle. The herd and the cowboys will move from time to time, to different places across the Mountains and Basins region.</a:t>
            </a:r>
          </a:p>
          <a:p>
            <a:pPr>
              <a:buNone/>
            </a:pPr>
            <a:r>
              <a:rPr lang="en-US" dirty="0" smtClean="0"/>
              <a:t>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533400" y="0"/>
            <a:ext cx="8077200" cy="1047750"/>
          </a:xfrm>
        </p:spPr>
        <p:txBody>
          <a:bodyPr anchor="b">
            <a:normAutofit/>
          </a:bodyPr>
          <a:lstStyle>
            <a:extLst/>
          </a:lstStyle>
          <a:p>
            <a:r>
              <a:rPr lang="en-US" dirty="0" smtClean="0"/>
              <a:t>Precipitation in El Paso</a:t>
            </a:r>
            <a:endParaRPr lang="en-US" dirty="0"/>
          </a:p>
        </p:txBody>
      </p:sp>
      <p:sp>
        <p:nvSpPr>
          <p:cNvPr id="6" name="Content Placeholder 5"/>
          <p:cNvSpPr>
            <a:spLocks noGrp="1"/>
          </p:cNvSpPr>
          <p:nvPr>
            <p:ph sz="quarter" idx="13"/>
          </p:nvPr>
        </p:nvSpPr>
        <p:spPr>
          <a:xfrm>
            <a:off x="2743200" y="1428750"/>
            <a:ext cx="2286000" cy="3562350"/>
          </a:xfrm>
        </p:spPr>
        <p:txBody>
          <a:bodyPr>
            <a:noAutofit/>
          </a:bodyPr>
          <a:lstStyle/>
          <a:p>
            <a:r>
              <a:rPr lang="en-US" sz="1200" dirty="0" smtClean="0"/>
              <a:t>Jan. 0.5 cm. </a:t>
            </a:r>
          </a:p>
          <a:p>
            <a:r>
              <a:rPr lang="en-US" sz="1200" dirty="0" smtClean="0"/>
              <a:t>Feb. 0.5 cm.</a:t>
            </a:r>
          </a:p>
          <a:p>
            <a:r>
              <a:rPr lang="en-US" sz="1200" dirty="0" smtClean="0"/>
              <a:t>Mar. 0.4 cm.</a:t>
            </a:r>
          </a:p>
          <a:p>
            <a:r>
              <a:rPr lang="en-US" sz="1200" dirty="0" smtClean="0"/>
              <a:t>Apr. 0.3 cm.cm.</a:t>
            </a:r>
          </a:p>
          <a:p>
            <a:r>
              <a:rPr lang="en-US" sz="1200" dirty="0" smtClean="0"/>
              <a:t>May. 0.4 cm.</a:t>
            </a:r>
          </a:p>
          <a:p>
            <a:r>
              <a:rPr lang="en-US" sz="1200" dirty="0" smtClean="0"/>
              <a:t> Jun. 0.8 cm.</a:t>
            </a:r>
          </a:p>
          <a:p>
            <a:r>
              <a:rPr lang="en-US" sz="1200" dirty="0" smtClean="0"/>
              <a:t>Jul. 1.7 cm.             </a:t>
            </a:r>
          </a:p>
          <a:p>
            <a:r>
              <a:rPr lang="en-US" sz="1200" dirty="0" smtClean="0"/>
              <a:t>Aug.1.6 cm.</a:t>
            </a:r>
          </a:p>
          <a:p>
            <a:r>
              <a:rPr lang="en-US" sz="1200" dirty="0" smtClean="0"/>
              <a:t>Sept. 1.4 cm.</a:t>
            </a:r>
          </a:p>
          <a:p>
            <a:r>
              <a:rPr lang="en-US" sz="1200" dirty="0" smtClean="0"/>
              <a:t>Oct. 1.0 cm.</a:t>
            </a:r>
          </a:p>
          <a:p>
            <a:r>
              <a:rPr lang="en-US" sz="1200" dirty="0" smtClean="0"/>
              <a:t>Nov. 0.50 cm.</a:t>
            </a:r>
          </a:p>
          <a:p>
            <a:r>
              <a:rPr lang="en-US" sz="1200" dirty="0" smtClean="0"/>
              <a:t>Dec. 0.6 cm.</a:t>
            </a:r>
          </a:p>
        </p:txBody>
      </p:sp>
      <p:sp>
        <p:nvSpPr>
          <p:cNvPr id="5" name="Text Placeholder 4"/>
          <p:cNvSpPr>
            <a:spLocks noGrp="1"/>
          </p:cNvSpPr>
          <p:nvPr>
            <p:ph type="body" idx="1"/>
          </p:nvPr>
        </p:nvSpPr>
        <p:spPr/>
        <p:txBody>
          <a:bodyPr/>
          <a:lstStyle/>
          <a:p>
            <a:r>
              <a:rPr lang="en-US" dirty="0" smtClean="0"/>
              <a:t>Average Rainfall Per Month in El Paso!</a:t>
            </a:r>
          </a:p>
        </p:txBody>
      </p:sp>
      <p:pic>
        <p:nvPicPr>
          <p:cNvPr id="7" name="Picture 6" descr="arrow.jpg"/>
          <p:cNvPicPr>
            <a:picLocks noChangeAspect="1"/>
          </p:cNvPicPr>
          <p:nvPr/>
        </p:nvPicPr>
        <p:blipFill>
          <a:blip r:embed="rId3"/>
          <a:stretch>
            <a:fillRect/>
          </a:stretch>
        </p:blipFill>
        <p:spPr>
          <a:xfrm rot="5400000">
            <a:off x="945839" y="2464111"/>
            <a:ext cx="957704" cy="1630182"/>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Animals</a:t>
            </a:r>
            <a:endParaRPr lang="en-US" dirty="0"/>
          </a:p>
        </p:txBody>
      </p:sp>
      <p:pic>
        <p:nvPicPr>
          <p:cNvPr id="1027" name="Picture 3" descr="image004"/>
          <p:cNvPicPr>
            <a:picLocks noChangeAspect="1" noChangeArrowheads="1"/>
          </p:cNvPicPr>
          <p:nvPr/>
        </p:nvPicPr>
        <p:blipFill>
          <a:blip r:embed="rId2"/>
          <a:srcRect/>
          <a:stretch>
            <a:fillRect/>
          </a:stretch>
        </p:blipFill>
        <p:spPr bwMode="auto">
          <a:xfrm>
            <a:off x="304800" y="1581150"/>
            <a:ext cx="2238375" cy="1495425"/>
          </a:xfrm>
          <a:prstGeom prst="rect">
            <a:avLst/>
          </a:prstGeom>
          <a:noFill/>
          <a:ln w="9525">
            <a:noFill/>
            <a:miter lim="800000"/>
            <a:headEnd/>
            <a:tailEnd/>
          </a:ln>
        </p:spPr>
      </p:pic>
      <p:pic>
        <p:nvPicPr>
          <p:cNvPr id="1028" name="Picture 4" descr="image001"/>
          <p:cNvPicPr>
            <a:picLocks noChangeAspect="1" noChangeArrowheads="1"/>
          </p:cNvPicPr>
          <p:nvPr/>
        </p:nvPicPr>
        <p:blipFill>
          <a:blip r:embed="rId3"/>
          <a:srcRect/>
          <a:stretch>
            <a:fillRect/>
          </a:stretch>
        </p:blipFill>
        <p:spPr bwMode="auto">
          <a:xfrm>
            <a:off x="3276600" y="1885950"/>
            <a:ext cx="1524000" cy="1123950"/>
          </a:xfrm>
          <a:prstGeom prst="rect">
            <a:avLst/>
          </a:prstGeom>
          <a:noFill/>
          <a:ln w="9525">
            <a:noFill/>
            <a:miter lim="800000"/>
            <a:headEnd/>
            <a:tailEnd/>
          </a:ln>
        </p:spPr>
      </p:pic>
      <p:pic>
        <p:nvPicPr>
          <p:cNvPr id="1026" name="Picture 2" descr="image002"/>
          <p:cNvPicPr>
            <a:picLocks noChangeAspect="1" noChangeArrowheads="1"/>
          </p:cNvPicPr>
          <p:nvPr/>
        </p:nvPicPr>
        <p:blipFill>
          <a:blip r:embed="rId4"/>
          <a:srcRect/>
          <a:stretch>
            <a:fillRect/>
          </a:stretch>
        </p:blipFill>
        <p:spPr bwMode="auto">
          <a:xfrm>
            <a:off x="5486400" y="-2676525"/>
            <a:ext cx="2162175" cy="5353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Ben National Park</a:t>
            </a:r>
            <a:endParaRPr lang="en-US" dirty="0"/>
          </a:p>
        </p:txBody>
      </p:sp>
      <p:sp>
        <p:nvSpPr>
          <p:cNvPr id="3" name="Content Placeholder 2"/>
          <p:cNvSpPr>
            <a:spLocks noGrp="1"/>
          </p:cNvSpPr>
          <p:nvPr>
            <p:ph sz="quarter" idx="13"/>
          </p:nvPr>
        </p:nvSpPr>
        <p:spPr/>
        <p:txBody>
          <a:bodyPr>
            <a:normAutofit fontScale="70000" lnSpcReduction="20000"/>
          </a:bodyPr>
          <a:lstStyle/>
          <a:p>
            <a:r>
              <a:rPr lang="en-US" dirty="0" smtClean="0"/>
              <a:t>Consists of1, 250 square miles. About the size of Rhode Island.</a:t>
            </a:r>
          </a:p>
          <a:p>
            <a:r>
              <a:rPr lang="en-US" dirty="0" smtClean="0"/>
              <a:t>Rio Grande flows 107 miles on southern border. </a:t>
            </a:r>
          </a:p>
          <a:p>
            <a:r>
              <a:rPr lang="en-US" dirty="0" smtClean="0"/>
              <a:t> Many endangered species live there such as the Peregrine Falcon, the Black-Capped Vireo, the Mexican Long Nosed Bat, and the Big Bend Gambusia.</a:t>
            </a:r>
            <a:endParaRPr lang="en-US" dirty="0"/>
          </a:p>
        </p:txBody>
      </p:sp>
      <p:pic>
        <p:nvPicPr>
          <p:cNvPr id="5" name="Content Placeholder 4" descr="big-bend-national-park.jpg"/>
          <p:cNvPicPr>
            <a:picLocks noGrp="1" noChangeAspect="1"/>
          </p:cNvPicPr>
          <p:nvPr>
            <p:ph sz="quarter" idx="14"/>
          </p:nvPr>
        </p:nvPicPr>
        <p:blipFill>
          <a:blip r:embed="rId2"/>
          <a:stretch>
            <a:fillRect/>
          </a:stretch>
        </p:blipFill>
        <p:spPr>
          <a:xfrm>
            <a:off x="5029199" y="1581150"/>
            <a:ext cx="3702813" cy="28956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Autofit/>
          </a:bodyPr>
          <a:lstStyle>
            <a:extLst/>
          </a:lstStyle>
          <a:p>
            <a:r>
              <a:rPr lang="en-US" sz="6600" dirty="0" smtClean="0"/>
              <a:t>Guadalupe Mountains</a:t>
            </a:r>
            <a:endParaRPr lang="en-US" sz="6600" dirty="0"/>
          </a:p>
        </p:txBody>
      </p:sp>
      <p:pic>
        <p:nvPicPr>
          <p:cNvPr id="1026" name="Picture 2"/>
          <p:cNvPicPr>
            <a:picLocks noGrp="1" noChangeAspect="1" noChangeArrowheads="1"/>
          </p:cNvPicPr>
          <p:nvPr>
            <p:ph sz="quarter" idx="13"/>
          </p:nvPr>
        </p:nvPicPr>
        <p:blipFill>
          <a:blip r:embed="rId3"/>
          <a:srcRect/>
          <a:stretch>
            <a:fillRect/>
          </a:stretch>
        </p:blipFill>
        <p:spPr bwMode="auto">
          <a:xfrm>
            <a:off x="0" y="1123950"/>
            <a:ext cx="3672254" cy="2702975"/>
          </a:xfrm>
          <a:prstGeom prst="rect">
            <a:avLst/>
          </a:prstGeom>
          <a:noFill/>
          <a:ln w="9525">
            <a:noFill/>
            <a:miter lim="800000"/>
            <a:headEnd/>
            <a:tailEnd/>
          </a:ln>
          <a:effectLst/>
        </p:spPr>
      </p:pic>
      <p:pic>
        <p:nvPicPr>
          <p:cNvPr id="1027" name="Picture 3"/>
          <p:cNvPicPr>
            <a:picLocks noGrp="1" noChangeAspect="1" noChangeArrowheads="1"/>
          </p:cNvPicPr>
          <p:nvPr>
            <p:ph sz="quarter" idx="14"/>
          </p:nvPr>
        </p:nvPicPr>
        <p:blipFill>
          <a:blip r:embed="rId4" cstate="print"/>
          <a:srcRect/>
          <a:stretch>
            <a:fillRect/>
          </a:stretch>
        </p:blipFill>
        <p:spPr bwMode="auto">
          <a:xfrm>
            <a:off x="3505200" y="1123950"/>
            <a:ext cx="3276600" cy="25908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a:srcRect/>
          <a:stretch>
            <a:fillRect/>
          </a:stretch>
        </p:blipFill>
        <p:spPr bwMode="auto">
          <a:xfrm>
            <a:off x="6553200" y="1123950"/>
            <a:ext cx="2590800" cy="2743200"/>
          </a:xfrm>
          <a:prstGeom prst="rect">
            <a:avLst/>
          </a:prstGeom>
          <a:noFill/>
          <a:ln w="9525">
            <a:noFill/>
            <a:miter lim="800000"/>
            <a:headEnd/>
            <a:tailEnd/>
          </a:ln>
          <a:effectLst/>
        </p:spPr>
      </p:pic>
      <p:sp>
        <p:nvSpPr>
          <p:cNvPr id="14" name="TextBox 13"/>
          <p:cNvSpPr txBox="1"/>
          <p:nvPr/>
        </p:nvSpPr>
        <p:spPr>
          <a:xfrm>
            <a:off x="0" y="3790950"/>
            <a:ext cx="2590800" cy="1015663"/>
          </a:xfrm>
          <a:prstGeom prst="rect">
            <a:avLst/>
          </a:prstGeom>
          <a:noFill/>
        </p:spPr>
        <p:txBody>
          <a:bodyPr wrap="square" rtlCol="0">
            <a:spAutoFit/>
          </a:bodyPr>
          <a:lstStyle/>
          <a:p>
            <a:r>
              <a:rPr lang="en-US" sz="2000" dirty="0" smtClean="0"/>
              <a:t>A view of the Guadalupe Mountains, midday.</a:t>
            </a:r>
            <a:endParaRPr lang="en-US" sz="2000" dirty="0"/>
          </a:p>
        </p:txBody>
      </p:sp>
      <p:sp>
        <p:nvSpPr>
          <p:cNvPr id="15" name="TextBox 14"/>
          <p:cNvSpPr txBox="1"/>
          <p:nvPr/>
        </p:nvSpPr>
        <p:spPr>
          <a:xfrm>
            <a:off x="3657600" y="3943350"/>
            <a:ext cx="2590800" cy="1015663"/>
          </a:xfrm>
          <a:prstGeom prst="rect">
            <a:avLst/>
          </a:prstGeom>
          <a:noFill/>
        </p:spPr>
        <p:txBody>
          <a:bodyPr wrap="square" rtlCol="0">
            <a:spAutoFit/>
          </a:bodyPr>
          <a:lstStyle/>
          <a:p>
            <a:r>
              <a:rPr lang="en-US" sz="2000" dirty="0" smtClean="0"/>
              <a:t>A scenic road into the Guadalupe Mountains.</a:t>
            </a:r>
            <a:endParaRPr lang="en-US" sz="2000" dirty="0"/>
          </a:p>
        </p:txBody>
      </p:sp>
      <p:sp>
        <p:nvSpPr>
          <p:cNvPr id="16" name="TextBox 15"/>
          <p:cNvSpPr txBox="1"/>
          <p:nvPr/>
        </p:nvSpPr>
        <p:spPr>
          <a:xfrm>
            <a:off x="6629400" y="4019550"/>
            <a:ext cx="2514600" cy="707886"/>
          </a:xfrm>
          <a:prstGeom prst="rect">
            <a:avLst/>
          </a:prstGeom>
          <a:noFill/>
        </p:spPr>
        <p:txBody>
          <a:bodyPr wrap="square" rtlCol="0">
            <a:spAutoFit/>
          </a:bodyPr>
          <a:lstStyle/>
          <a:p>
            <a:r>
              <a:rPr lang="en-US" sz="2000" dirty="0" smtClean="0"/>
              <a:t>Inside the famous Carlsbad Caverns.</a:t>
            </a:r>
            <a:endParaRPr lang="en-US" sz="2000" dirty="0"/>
          </a:p>
        </p:txBody>
      </p:sp>
    </p:spTree>
  </p:cSld>
  <p:clrMapOvr>
    <a:masterClrMapping/>
  </p:clrMapOvr>
  <p:transition advTm="7703"/>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Autofit/>
          </a:bodyPr>
          <a:lstStyle>
            <a:extLst/>
          </a:lstStyle>
          <a:p>
            <a:r>
              <a:rPr lang="en-US" sz="8000" dirty="0" smtClean="0"/>
              <a:t>Davis Mountains</a:t>
            </a:r>
            <a:endParaRPr lang="en-US" sz="8000" dirty="0"/>
          </a:p>
        </p:txBody>
      </p:sp>
      <p:pic>
        <p:nvPicPr>
          <p:cNvPr id="2050" name="Picture 2"/>
          <p:cNvPicPr>
            <a:picLocks noChangeAspect="1" noChangeArrowheads="1"/>
          </p:cNvPicPr>
          <p:nvPr/>
        </p:nvPicPr>
        <p:blipFill>
          <a:blip r:embed="rId3"/>
          <a:srcRect/>
          <a:stretch>
            <a:fillRect/>
          </a:stretch>
        </p:blipFill>
        <p:spPr bwMode="auto">
          <a:xfrm>
            <a:off x="0" y="1123950"/>
            <a:ext cx="3276600" cy="2438400"/>
          </a:xfrm>
          <a:prstGeom prst="rect">
            <a:avLst/>
          </a:prstGeom>
          <a:noFill/>
          <a:ln w="9525">
            <a:noFill/>
            <a:miter lim="800000"/>
            <a:headEnd/>
            <a:tailEnd/>
          </a:ln>
          <a:effectLst/>
        </p:spPr>
      </p:pic>
      <p:pic>
        <p:nvPicPr>
          <p:cNvPr id="2052" name="Picture 4" descr="cid:image004.jpg@01CA2AE3.6249FFC0"/>
          <p:cNvPicPr>
            <a:picLocks noChangeAspect="1" noChangeArrowheads="1"/>
          </p:cNvPicPr>
          <p:nvPr/>
        </p:nvPicPr>
        <p:blipFill>
          <a:blip r:embed="rId4"/>
          <a:srcRect/>
          <a:stretch>
            <a:fillRect/>
          </a:stretch>
        </p:blipFill>
        <p:spPr bwMode="auto">
          <a:xfrm>
            <a:off x="3276600" y="3162300"/>
            <a:ext cx="2362200" cy="1981200"/>
          </a:xfrm>
          <a:prstGeom prst="rect">
            <a:avLst/>
          </a:prstGeom>
          <a:noFill/>
          <a:ln w="9525">
            <a:noFill/>
            <a:miter lim="800000"/>
            <a:headEnd/>
            <a:tailEnd/>
          </a:ln>
        </p:spPr>
      </p:pic>
      <p:pic>
        <p:nvPicPr>
          <p:cNvPr id="2053" name="Picture 5"/>
          <p:cNvPicPr>
            <a:picLocks noChangeAspect="1" noChangeArrowheads="1"/>
          </p:cNvPicPr>
          <p:nvPr/>
        </p:nvPicPr>
        <p:blipFill>
          <a:blip r:embed="rId5"/>
          <a:srcRect/>
          <a:stretch>
            <a:fillRect/>
          </a:stretch>
        </p:blipFill>
        <p:spPr bwMode="auto">
          <a:xfrm>
            <a:off x="5562600" y="1123950"/>
            <a:ext cx="3581400" cy="2590800"/>
          </a:xfrm>
          <a:prstGeom prst="rect">
            <a:avLst/>
          </a:prstGeom>
          <a:noFill/>
          <a:ln w="9525">
            <a:noFill/>
            <a:miter lim="800000"/>
            <a:headEnd/>
            <a:tailEnd/>
          </a:ln>
          <a:effectLst/>
        </p:spPr>
      </p:pic>
      <p:sp>
        <p:nvSpPr>
          <p:cNvPr id="10" name="TextBox 9"/>
          <p:cNvSpPr txBox="1"/>
          <p:nvPr/>
        </p:nvSpPr>
        <p:spPr>
          <a:xfrm>
            <a:off x="0" y="3790950"/>
            <a:ext cx="2819400" cy="1015663"/>
          </a:xfrm>
          <a:prstGeom prst="rect">
            <a:avLst/>
          </a:prstGeom>
          <a:noFill/>
        </p:spPr>
        <p:txBody>
          <a:bodyPr wrap="square" rtlCol="0">
            <a:spAutoFit/>
          </a:bodyPr>
          <a:lstStyle/>
          <a:p>
            <a:r>
              <a:rPr lang="en-US" sz="2000" dirty="0" smtClean="0"/>
              <a:t>Vegetation such as shrubs and cacti dot the  landscape.</a:t>
            </a:r>
            <a:endParaRPr lang="en-US" sz="2000" dirty="0"/>
          </a:p>
        </p:txBody>
      </p:sp>
      <p:sp>
        <p:nvSpPr>
          <p:cNvPr id="11" name="TextBox 10"/>
          <p:cNvSpPr txBox="1"/>
          <p:nvPr/>
        </p:nvSpPr>
        <p:spPr>
          <a:xfrm>
            <a:off x="3276600" y="2190750"/>
            <a:ext cx="2438400" cy="1015663"/>
          </a:xfrm>
          <a:prstGeom prst="rect">
            <a:avLst/>
          </a:prstGeom>
          <a:noFill/>
        </p:spPr>
        <p:txBody>
          <a:bodyPr wrap="square" rtlCol="0">
            <a:spAutoFit/>
          </a:bodyPr>
          <a:lstStyle/>
          <a:p>
            <a:r>
              <a:rPr lang="en-US" sz="2000" dirty="0" smtClean="0"/>
              <a:t>The yellow-tinted Davis Mountains at sunset.</a:t>
            </a:r>
            <a:endParaRPr lang="en-US" sz="2000" dirty="0"/>
          </a:p>
        </p:txBody>
      </p:sp>
      <p:sp>
        <p:nvSpPr>
          <p:cNvPr id="12" name="TextBox 11"/>
          <p:cNvSpPr txBox="1"/>
          <p:nvPr/>
        </p:nvSpPr>
        <p:spPr>
          <a:xfrm>
            <a:off x="5638800" y="3714750"/>
            <a:ext cx="3505200" cy="1323439"/>
          </a:xfrm>
          <a:prstGeom prst="rect">
            <a:avLst/>
          </a:prstGeom>
          <a:noFill/>
        </p:spPr>
        <p:txBody>
          <a:bodyPr wrap="square" rtlCol="0">
            <a:spAutoFit/>
          </a:bodyPr>
          <a:lstStyle/>
          <a:p>
            <a:r>
              <a:rPr lang="en-US" sz="2000" dirty="0" smtClean="0"/>
              <a:t>The craggy shapes of the Davis Mountains jut into a purple sky, while the moon hovers overhead.</a:t>
            </a:r>
            <a:endParaRPr lang="en-US" sz="2000" dirty="0"/>
          </a:p>
        </p:txBody>
      </p:sp>
    </p:spTree>
  </p:cSld>
  <p:clrMapOvr>
    <a:masterClrMapping/>
  </p:clrMapOvr>
  <p:transition spd="med" advTm="11844"/>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3562350"/>
            <a:ext cx="7315200" cy="457200"/>
          </a:xfrm>
        </p:spPr>
        <p:txBody>
          <a:bodyPr>
            <a:noAutofit/>
          </a:bodyPr>
          <a:lstStyle/>
          <a:p>
            <a:r>
              <a:rPr lang="en-US" sz="4000" dirty="0" err="1" smtClean="0">
                <a:solidFill>
                  <a:schemeClr val="bg1"/>
                </a:solidFill>
              </a:rPr>
              <a:t>Chisos</a:t>
            </a:r>
            <a:r>
              <a:rPr lang="en-US" sz="4000" dirty="0" smtClean="0">
                <a:solidFill>
                  <a:schemeClr val="bg1"/>
                </a:solidFill>
              </a:rPr>
              <a:t> Mountains </a:t>
            </a:r>
            <a:endParaRPr lang="en-US" sz="4000" dirty="0">
              <a:solidFill>
                <a:schemeClr val="bg1"/>
              </a:solidFill>
            </a:endParaRPr>
          </a:p>
        </p:txBody>
      </p:sp>
      <p:pic>
        <p:nvPicPr>
          <p:cNvPr id="3074" name="Picture 2"/>
          <p:cNvPicPr>
            <a:picLocks noChangeAspect="1" noChangeArrowheads="1"/>
          </p:cNvPicPr>
          <p:nvPr/>
        </p:nvPicPr>
        <p:blipFill>
          <a:blip r:embed="rId3"/>
          <a:srcRect/>
          <a:stretch>
            <a:fillRect/>
          </a:stretch>
        </p:blipFill>
        <p:spPr bwMode="auto">
          <a:xfrm>
            <a:off x="1524000" y="0"/>
            <a:ext cx="3124200" cy="2419350"/>
          </a:xfrm>
          <a:prstGeom prst="rect">
            <a:avLst/>
          </a:prstGeom>
          <a:noFill/>
          <a:ln w="9525">
            <a:noFill/>
            <a:miter lim="800000"/>
            <a:headEnd/>
            <a:tailEnd/>
          </a:ln>
          <a:effectLst/>
        </p:spPr>
      </p:pic>
      <p:sp>
        <p:nvSpPr>
          <p:cNvPr id="10" name="TextBox 9"/>
          <p:cNvSpPr txBox="1"/>
          <p:nvPr/>
        </p:nvSpPr>
        <p:spPr>
          <a:xfrm>
            <a:off x="1524000" y="2419350"/>
            <a:ext cx="3124200" cy="707886"/>
          </a:xfrm>
          <a:prstGeom prst="rect">
            <a:avLst/>
          </a:prstGeom>
          <a:noFill/>
        </p:spPr>
        <p:txBody>
          <a:bodyPr wrap="square" rtlCol="0">
            <a:spAutoFit/>
          </a:bodyPr>
          <a:lstStyle/>
          <a:p>
            <a:r>
              <a:rPr lang="en-US" sz="2000" dirty="0" smtClean="0"/>
              <a:t>The reddish landscape of the </a:t>
            </a:r>
            <a:r>
              <a:rPr lang="en-US" sz="2000" dirty="0" err="1" smtClean="0"/>
              <a:t>Chisos</a:t>
            </a:r>
            <a:r>
              <a:rPr lang="en-US" sz="2000" dirty="0" smtClean="0"/>
              <a:t> Mountains</a:t>
            </a:r>
            <a:endParaRPr lang="en-US" sz="2000" dirty="0"/>
          </a:p>
        </p:txBody>
      </p:sp>
      <p:pic>
        <p:nvPicPr>
          <p:cNvPr id="3075" name="Picture 3"/>
          <p:cNvPicPr>
            <a:picLocks noGrp="1" noChangeAspect="1" noChangeArrowheads="1"/>
          </p:cNvPicPr>
          <p:nvPr>
            <p:ph type="pic" idx="1"/>
          </p:nvPr>
        </p:nvPicPr>
        <p:blipFill>
          <a:blip r:embed="rId4"/>
          <a:srcRect t="19952" b="19952"/>
          <a:stretch>
            <a:fillRect/>
          </a:stretch>
        </p:blipFill>
        <p:spPr bwMode="auto">
          <a:xfrm>
            <a:off x="4648200" y="0"/>
            <a:ext cx="2578100" cy="2419350"/>
          </a:xfrm>
          <a:prstGeom prst="rect">
            <a:avLst/>
          </a:prstGeom>
          <a:noFill/>
          <a:ln w="9525">
            <a:noFill/>
            <a:miter lim="800000"/>
            <a:headEnd/>
            <a:tailEnd/>
          </a:ln>
          <a:effectLst/>
        </p:spPr>
      </p:pic>
      <p:sp>
        <p:nvSpPr>
          <p:cNvPr id="12" name="TextBox 11"/>
          <p:cNvSpPr txBox="1"/>
          <p:nvPr/>
        </p:nvSpPr>
        <p:spPr>
          <a:xfrm>
            <a:off x="4724400" y="0"/>
            <a:ext cx="2590800" cy="646331"/>
          </a:xfrm>
          <a:prstGeom prst="rect">
            <a:avLst/>
          </a:prstGeom>
          <a:noFill/>
        </p:spPr>
        <p:txBody>
          <a:bodyPr wrap="square" rtlCol="0">
            <a:spAutoFit/>
          </a:bodyPr>
          <a:lstStyle/>
          <a:p>
            <a:r>
              <a:rPr lang="en-US" dirty="0" smtClean="0">
                <a:solidFill>
                  <a:schemeClr val="bg1"/>
                </a:solidFill>
              </a:rPr>
              <a:t>A back road leading into the </a:t>
            </a:r>
            <a:r>
              <a:rPr lang="en-US" dirty="0" err="1" smtClean="0">
                <a:solidFill>
                  <a:schemeClr val="bg1"/>
                </a:solidFill>
              </a:rPr>
              <a:t>Chisos</a:t>
            </a:r>
            <a:r>
              <a:rPr lang="en-US" dirty="0" smtClean="0">
                <a:solidFill>
                  <a:schemeClr val="bg1"/>
                </a:solidFill>
              </a:rPr>
              <a:t> Mountains</a:t>
            </a:r>
            <a:endParaRPr lang="en-US" dirty="0">
              <a:solidFill>
                <a:schemeClr val="bg1"/>
              </a:solidFill>
            </a:endParaRPr>
          </a:p>
        </p:txBody>
      </p:sp>
      <p:pic>
        <p:nvPicPr>
          <p:cNvPr id="15" name="Picture 4"/>
          <p:cNvPicPr>
            <a:picLocks noChangeAspect="1" noChangeArrowheads="1"/>
          </p:cNvPicPr>
          <p:nvPr/>
        </p:nvPicPr>
        <p:blipFill>
          <a:blip r:embed="rId5"/>
          <a:srcRect/>
          <a:stretch>
            <a:fillRect/>
          </a:stretch>
        </p:blipFill>
        <p:spPr bwMode="auto">
          <a:xfrm>
            <a:off x="4038600" y="2948164"/>
            <a:ext cx="3733800" cy="2195336"/>
          </a:xfrm>
          <a:prstGeom prst="rect">
            <a:avLst/>
          </a:prstGeom>
          <a:noFill/>
          <a:ln w="9525">
            <a:noFill/>
            <a:miter lim="800000"/>
            <a:headEnd/>
            <a:tailEnd/>
          </a:ln>
          <a:effectLst/>
        </p:spPr>
      </p:pic>
      <p:sp>
        <p:nvSpPr>
          <p:cNvPr id="17" name="TextBox 16"/>
          <p:cNvSpPr txBox="1"/>
          <p:nvPr/>
        </p:nvSpPr>
        <p:spPr>
          <a:xfrm>
            <a:off x="4114800" y="2876550"/>
            <a:ext cx="3657600" cy="1200329"/>
          </a:xfrm>
          <a:prstGeom prst="rect">
            <a:avLst/>
          </a:prstGeom>
          <a:noFill/>
        </p:spPr>
        <p:txBody>
          <a:bodyPr wrap="square" rtlCol="0">
            <a:spAutoFit/>
          </a:bodyPr>
          <a:lstStyle/>
          <a:p>
            <a:r>
              <a:rPr lang="en-US" dirty="0" smtClean="0">
                <a:solidFill>
                  <a:schemeClr val="bg1"/>
                </a:solidFill>
              </a:rPr>
              <a:t>   Although the </a:t>
            </a:r>
            <a:r>
              <a:rPr lang="en-US" dirty="0" err="1" smtClean="0">
                <a:solidFill>
                  <a:schemeClr val="bg1"/>
                </a:solidFill>
              </a:rPr>
              <a:t>Chisos</a:t>
            </a:r>
            <a:r>
              <a:rPr lang="en-US" dirty="0" smtClean="0">
                <a:solidFill>
                  <a:schemeClr val="bg1"/>
                </a:solidFill>
              </a:rPr>
              <a:t> Mountains are quite barren, grasses and small trees grow around the bases of the mountains.</a:t>
            </a:r>
            <a:endParaRPr lang="en-US" dirty="0">
              <a:solidFill>
                <a:schemeClr val="bg1"/>
              </a:solidFill>
            </a:endParaRPr>
          </a:p>
        </p:txBody>
      </p:sp>
    </p:spTree>
  </p:cSld>
  <p:clrMapOvr>
    <a:masterClrMapping/>
  </p:clrMapOvr>
  <p:transition advTm="14609"/>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p:cNvSpPr>
          <p:nvPr>
            <p:ph type="body" sz="half" idx="2"/>
          </p:nvPr>
        </p:nvSpPr>
        <p:spPr>
          <a:xfrm>
            <a:off x="1524000" y="4019550"/>
            <a:ext cx="7315200" cy="514350"/>
          </a:xfrm>
        </p:spPr>
        <p:txBody>
          <a:bodyPr>
            <a:noAutofit/>
          </a:bodyPr>
          <a:lstStyle>
            <a:extLst/>
          </a:lstStyle>
          <a:p>
            <a:r>
              <a:rPr lang="en-US" sz="1800" dirty="0" smtClean="0"/>
              <a:t>This is some vegetation around the mountains and basins area.   Although most of the vegetation is bushes, the vegetation is pretty dense considering the trees and forests around the mountains. It is a desert. </a:t>
            </a:r>
            <a:endParaRPr lang="en-US" sz="1800" dirty="0"/>
          </a:p>
        </p:txBody>
      </p:sp>
      <p:sp>
        <p:nvSpPr>
          <p:cNvPr id="4" name="Rectangle 3"/>
          <p:cNvSpPr>
            <a:spLocks noGrp="1"/>
          </p:cNvSpPr>
          <p:nvPr>
            <p:ph type="title"/>
          </p:nvPr>
        </p:nvSpPr>
        <p:spPr>
          <a:xfrm>
            <a:off x="1676400" y="3409950"/>
            <a:ext cx="7315200" cy="457200"/>
          </a:xfrm>
        </p:spPr>
        <p:txBody>
          <a:bodyPr>
            <a:noAutofit/>
          </a:bodyPr>
          <a:lstStyle>
            <a:extLst/>
          </a:lstStyle>
          <a:p>
            <a:r>
              <a:rPr lang="en-US" sz="5400" dirty="0" smtClean="0">
                <a:solidFill>
                  <a:schemeClr val="bg1"/>
                </a:solidFill>
              </a:rPr>
              <a:t>Vegetation</a:t>
            </a:r>
            <a:endParaRPr lang="en-US" sz="5400" dirty="0">
              <a:solidFill>
                <a:schemeClr val="bg1"/>
              </a:solidFill>
            </a:endParaRPr>
          </a:p>
        </p:txBody>
      </p:sp>
      <p:pic>
        <p:nvPicPr>
          <p:cNvPr id="15" name="Picture Placeholder 14" descr="redwoods.jpg"/>
          <p:cNvPicPr>
            <a:picLocks noGrp="1" noChangeAspect="1"/>
          </p:cNvPicPr>
          <p:nvPr>
            <p:ph type="pic" idx="1"/>
          </p:nvPr>
        </p:nvPicPr>
        <p:blipFill>
          <a:blip r:embed="rId3"/>
          <a:srcRect t="19952" b="19952"/>
          <a:stretch>
            <a:fillRect/>
          </a:stretch>
        </p:blipFill>
        <p:spPr>
          <a:xfrm>
            <a:off x="2667000" y="0"/>
            <a:ext cx="6477000" cy="3419856"/>
          </a:xfrm>
        </p:spPr>
      </p:pic>
      <p:pic>
        <p:nvPicPr>
          <p:cNvPr id="16" name="Content Placeholder 6" descr="veggietation.jpg"/>
          <p:cNvPicPr>
            <a:picLocks noChangeAspect="1"/>
          </p:cNvPicPr>
          <p:nvPr/>
        </p:nvPicPr>
        <p:blipFill>
          <a:blip r:embed="rId4"/>
          <a:stretch>
            <a:fillRect/>
          </a:stretch>
        </p:blipFill>
        <p:spPr>
          <a:xfrm>
            <a:off x="0" y="0"/>
            <a:ext cx="2667000" cy="3409950"/>
          </a:xfrm>
          <a:prstGeom prst="rect">
            <a:avLst/>
          </a:prstGeom>
        </p:spPr>
      </p:pic>
      <p:pic>
        <p:nvPicPr>
          <p:cNvPr id="17" name="Picture 16" descr="vegitation.jpg"/>
          <p:cNvPicPr>
            <a:picLocks noChangeAspect="1"/>
          </p:cNvPicPr>
          <p:nvPr/>
        </p:nvPicPr>
        <p:blipFill>
          <a:blip r:embed="rId5"/>
          <a:stretch>
            <a:fillRect/>
          </a:stretch>
        </p:blipFill>
        <p:spPr>
          <a:xfrm>
            <a:off x="0" y="4095750"/>
            <a:ext cx="1447800" cy="1047750"/>
          </a:xfrm>
          <a:prstGeom prst="rect">
            <a:avLst/>
          </a:prstGeom>
        </p:spPr>
      </p:pic>
    </p:spTree>
  </p:cSld>
  <p:clrMapOvr>
    <a:masterClrMapping/>
  </p:clrMapOvr>
  <p:transition advTm="16796"/>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381000" y="0"/>
            <a:ext cx="8153400" cy="1005840"/>
          </a:xfrm>
        </p:spPr>
        <p:txBody>
          <a:bodyPr>
            <a:noAutofit/>
          </a:bodyPr>
          <a:lstStyle>
            <a:extLst/>
          </a:lstStyle>
          <a:p>
            <a:r>
              <a:rPr lang="en-US" sz="8000" dirty="0" smtClean="0"/>
              <a:t>El Paso!</a:t>
            </a:r>
            <a:endParaRPr lang="en-US" sz="8000" dirty="0"/>
          </a:p>
        </p:txBody>
      </p:sp>
      <p:pic>
        <p:nvPicPr>
          <p:cNvPr id="7" name="Content Placeholder 6" descr="ElPaso.jpg"/>
          <p:cNvPicPr>
            <a:picLocks noGrp="1" noChangeAspect="1"/>
          </p:cNvPicPr>
          <p:nvPr>
            <p:ph sz="quarter" idx="13"/>
          </p:nvPr>
        </p:nvPicPr>
        <p:blipFill>
          <a:blip r:embed="rId3"/>
          <a:stretch>
            <a:fillRect/>
          </a:stretch>
        </p:blipFill>
        <p:spPr>
          <a:xfrm>
            <a:off x="152400" y="1657350"/>
            <a:ext cx="4572000" cy="2931795"/>
          </a:xfrm>
        </p:spPr>
      </p:pic>
      <p:sp>
        <p:nvSpPr>
          <p:cNvPr id="6" name="Content Placeholder 5"/>
          <p:cNvSpPr>
            <a:spLocks noGrp="1"/>
          </p:cNvSpPr>
          <p:nvPr>
            <p:ph sz="quarter" idx="14"/>
          </p:nvPr>
        </p:nvSpPr>
        <p:spPr/>
        <p:txBody>
          <a:bodyPr/>
          <a:lstStyle/>
          <a:p>
            <a:r>
              <a:rPr lang="en-US" dirty="0" smtClean="0"/>
              <a:t>606,913 as a population in El Paso</a:t>
            </a:r>
          </a:p>
          <a:p>
            <a:r>
              <a:rPr lang="en-US" dirty="0" smtClean="0"/>
              <a:t>6</a:t>
            </a:r>
            <a:r>
              <a:rPr lang="en-US" baseline="30000" dirty="0" smtClean="0"/>
              <a:t>th</a:t>
            </a:r>
            <a:r>
              <a:rPr lang="en-US" dirty="0" smtClean="0"/>
              <a:t> largest city. </a:t>
            </a:r>
          </a:p>
          <a:p>
            <a:r>
              <a:rPr lang="en-US" dirty="0" smtClean="0"/>
              <a:t>Stands on the Rio Grande River.</a:t>
            </a:r>
          </a:p>
          <a:p>
            <a:endParaRPr lang="en-US" dirty="0" smtClean="0"/>
          </a:p>
        </p:txBody>
      </p:sp>
    </p:spTree>
  </p:cSld>
  <p:clrMapOvr>
    <a:masterClrMapping/>
  </p:clrMapOvr>
  <p:transition advTm="165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800" dirty="0" smtClean="0"/>
              <a:t>Ciudad Juarez</a:t>
            </a:r>
            <a:endParaRPr lang="en-US" sz="8800" dirty="0"/>
          </a:p>
        </p:txBody>
      </p:sp>
      <p:sp>
        <p:nvSpPr>
          <p:cNvPr id="3" name="Text Placeholder 2"/>
          <p:cNvSpPr>
            <a:spLocks noGrp="1"/>
          </p:cNvSpPr>
          <p:nvPr>
            <p:ph type="body" idx="1"/>
          </p:nvPr>
        </p:nvSpPr>
        <p:spPr>
          <a:xfrm>
            <a:off x="0" y="1352550"/>
            <a:ext cx="1600200" cy="3124200"/>
          </a:xfrm>
        </p:spPr>
        <p:txBody>
          <a:bodyPr>
            <a:noAutofit/>
          </a:bodyPr>
          <a:lstStyle/>
          <a:p>
            <a:r>
              <a:rPr lang="en-US" sz="2400" dirty="0" smtClean="0"/>
              <a:t>Ciudad Juarez was also known as El Paso del Norte.</a:t>
            </a:r>
            <a:endParaRPr lang="en-US" sz="2400" dirty="0"/>
          </a:p>
        </p:txBody>
      </p:sp>
      <p:sp>
        <p:nvSpPr>
          <p:cNvPr id="4" name="Content Placeholder 3"/>
          <p:cNvSpPr>
            <a:spLocks noGrp="1"/>
          </p:cNvSpPr>
          <p:nvPr>
            <p:ph sz="quarter" idx="13"/>
          </p:nvPr>
        </p:nvSpPr>
        <p:spPr>
          <a:xfrm>
            <a:off x="1524000" y="1352550"/>
            <a:ext cx="7620000" cy="3790950"/>
          </a:xfrm>
        </p:spPr>
        <p:txBody>
          <a:bodyPr>
            <a:normAutofit fontScale="32500" lnSpcReduction="20000"/>
          </a:bodyPr>
          <a:lstStyle/>
          <a:p>
            <a:r>
              <a:rPr lang="en-US" sz="5300" dirty="0" smtClean="0"/>
              <a:t>As they approached the Rio Grande from the south, Spanish explorers in the colonial period viewed two mountain ranges rising out of the desert with a deep chasm between. This site they named El Paso del Norte (the Pass of the North), and it became the location of two future border cities, Ciudad </a:t>
            </a:r>
            <a:r>
              <a:rPr lang="en-US" sz="5300" dirty="0" err="1" smtClean="0"/>
              <a:t>Juárez</a:t>
            </a:r>
            <a:r>
              <a:rPr lang="en-US" sz="5300" dirty="0" smtClean="0"/>
              <a:t> on the south or right bank of the Rio Grande and El Paso, Texas, on the opposite side of the river. The arrival of the first Spanish expedition at the Pass of the North in 1581 marked the beginning of more than 400 years of history in the El Paso area. It was followed in 1598 by the colonizing expedition under Juan de </a:t>
            </a:r>
            <a:r>
              <a:rPr lang="en-US" sz="5300" dirty="0" err="1" smtClean="0"/>
              <a:t>Oñate</a:t>
            </a:r>
            <a:r>
              <a:rPr lang="en-US" sz="5300" dirty="0" smtClean="0"/>
              <a:t>. On April 30, 1598, in a ceremony at a site near present San </a:t>
            </a:r>
            <a:r>
              <a:rPr lang="en-US" sz="5300" dirty="0" err="1" smtClean="0"/>
              <a:t>Elizario</a:t>
            </a:r>
            <a:r>
              <a:rPr lang="en-US" sz="5300" dirty="0" smtClean="0"/>
              <a:t>, </a:t>
            </a:r>
            <a:r>
              <a:rPr lang="en-US" sz="5300" dirty="0" err="1" smtClean="0"/>
              <a:t>Oñate</a:t>
            </a:r>
            <a:r>
              <a:rPr lang="en-US" sz="5300" dirty="0" smtClean="0"/>
              <a:t> took formal possession of the entire territory drained by the Rio Grande and brought Spanish civilization to the Pass of the North. </a:t>
            </a:r>
          </a:p>
          <a:p>
            <a:endParaRPr lang="en-US" dirty="0"/>
          </a:p>
        </p:txBody>
      </p:sp>
    </p:spTree>
  </p:cSld>
  <p:clrMapOvr>
    <a:masterClrMapping/>
  </p:clrMapOvr>
  <p:transition advTm="71172"/>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Autofit/>
          </a:bodyPr>
          <a:lstStyle>
            <a:extLst/>
          </a:lstStyle>
          <a:p>
            <a:r>
              <a:rPr lang="en-US" sz="8800" dirty="0" smtClean="0"/>
              <a:t>Summary</a:t>
            </a:r>
            <a:r>
              <a:rPr lang="en-US" sz="7200" dirty="0" smtClean="0"/>
              <a:t> </a:t>
            </a:r>
            <a:endParaRPr lang="en-US" sz="7200" dirty="0"/>
          </a:p>
        </p:txBody>
      </p:sp>
      <p:sp>
        <p:nvSpPr>
          <p:cNvPr id="10" name="Content Placeholder 9"/>
          <p:cNvSpPr>
            <a:spLocks noGrp="1"/>
          </p:cNvSpPr>
          <p:nvPr>
            <p:ph sz="quarter" idx="13"/>
          </p:nvPr>
        </p:nvSpPr>
        <p:spPr/>
        <p:txBody>
          <a:bodyPr>
            <a:normAutofit fontScale="85000" lnSpcReduction="20000"/>
          </a:bodyPr>
          <a:lstStyle/>
          <a:p>
            <a:r>
              <a:rPr lang="en-US" dirty="0" smtClean="0"/>
              <a:t>Canyons and mountain plateaus contrast with saucer-shaped basins</a:t>
            </a:r>
          </a:p>
          <a:p>
            <a:r>
              <a:rPr lang="en-US" dirty="0" smtClean="0"/>
              <a:t>Almost every person in this region lives in El Paso</a:t>
            </a:r>
          </a:p>
          <a:p>
            <a:r>
              <a:rPr lang="en-US" dirty="0" smtClean="0"/>
              <a:t>There are two rivers in our region, the Pecos and the Rio Grande</a:t>
            </a:r>
            <a:endParaRPr lang="en-US" dirty="0"/>
          </a:p>
        </p:txBody>
      </p:sp>
      <p:sp>
        <p:nvSpPr>
          <p:cNvPr id="11" name="Content Placeholder 10"/>
          <p:cNvSpPr>
            <a:spLocks noGrp="1"/>
          </p:cNvSpPr>
          <p:nvPr>
            <p:ph sz="quarter" idx="14"/>
          </p:nvPr>
        </p:nvSpPr>
        <p:spPr/>
        <p:txBody>
          <a:bodyPr>
            <a:normAutofit fontScale="92500"/>
          </a:bodyPr>
          <a:lstStyle/>
          <a:p>
            <a:r>
              <a:rPr lang="en-US" sz="2700" dirty="0" smtClean="0"/>
              <a:t>There are three major mountain ranges, the Guadalupe, Davis, and the </a:t>
            </a:r>
            <a:r>
              <a:rPr lang="en-US" sz="2700" dirty="0" err="1" smtClean="0"/>
              <a:t>Chisos</a:t>
            </a:r>
            <a:endParaRPr lang="en-US" sz="2700" dirty="0" smtClean="0"/>
          </a:p>
          <a:p>
            <a:r>
              <a:rPr lang="en-US" sz="2700" dirty="0" smtClean="0"/>
              <a:t>The Mountains and Basins region is part of the Rocky Mountain region</a:t>
            </a:r>
            <a:endParaRPr lang="en-US" sz="2700" dirty="0"/>
          </a:p>
        </p:txBody>
      </p:sp>
    </p:spTree>
  </p:cSld>
  <p:clrMapOvr>
    <a:masterClrMapping/>
  </p:clrMapOvr>
  <p:transition advTm="26438"/>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idescreenPresentation">
  <a:themeElements>
    <a:clrScheme name="Metro">
      <a:dk1>
        <a:sysClr val="windowText" lastClr="FF008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shade val="45000"/>
                <a:satMod val="150000"/>
              </a:schemeClr>
            </a:gs>
            <a:gs pos="35000">
              <a:schemeClr val="phClr">
                <a:shade val="60000"/>
                <a:satMod val="150000"/>
              </a:schemeClr>
            </a:gs>
            <a:gs pos="100000">
              <a:schemeClr val="phClr">
                <a:tint val="97000"/>
                <a:satMod val="200000"/>
              </a:schemeClr>
            </a:gs>
          </a:gsLst>
          <a:lin ang="16200000" scaled="1"/>
        </a:gra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FF008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WidescreenPresentation</Template>
  <TotalTime>0</TotalTime>
  <Words>775</Words>
  <Application>Microsoft Office PowerPoint</Application>
  <PresentationFormat>On-screen Show (16:9)</PresentationFormat>
  <Paragraphs>65</Paragraphs>
  <Slides>15</Slides>
  <Notes>8</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WidescreenPresentation</vt:lpstr>
      <vt:lpstr>Mountains and basins</vt:lpstr>
      <vt:lpstr>Big Ben National Park</vt:lpstr>
      <vt:lpstr>Guadalupe Mountains</vt:lpstr>
      <vt:lpstr>Davis Mountains</vt:lpstr>
      <vt:lpstr>Chisos Mountains </vt:lpstr>
      <vt:lpstr>Vegetation</vt:lpstr>
      <vt:lpstr>El Paso!</vt:lpstr>
      <vt:lpstr>Ciudad Juarez</vt:lpstr>
      <vt:lpstr>Summary </vt:lpstr>
      <vt:lpstr>The Summary Continued</vt:lpstr>
      <vt:lpstr>(http://images.google.com/imgres?imgurl=http://science.nationalgeographic.com/staticfiles/NGS/Shared/StaticFiles/Science/Images/Content/guadalupe-mountains-jb012552-ga.jpg&amp;imgrefurl=http://science.nationalgeographic.com/science/photos/permian-period/guadal)  (http://images.google.com/imgres?imgurl=http://www.visitusa.com/texas/images/guadalupemountains-nationalpark/guadalupe-mountains.jpg&amp;imgrefurl=http://www.visitusa.com/texas/national-parks/guadalupemountains-nationalpark.htm&amp;usg=__tITadB58vRQIPpcqw1JegGoDex)   (http://www.wayfaring.info/2006/12/03/carlsbad-caverns-in-guadalupe-mountains-is-maybe-the-most-colossal-cave-monument/)    (http://images.google.com/imgres?imgurl=http://www.tpwd.state.tx.us/publications/parkguide/include/en/bigphoto_rgn_bb008.jpg&amp;imgrefurl=http://www.tpwd.state.tx.us/publications/parkguide/rgn_bb_008.phtml&amp;usg=__-DImms8hXd98wUKhfAKqCj0gN2w=&amp;h=350&amp;w=500&amp;sz=35&amp;)  (http://images.google.com/imgres?imgurl=http://assets.texasmonthly.com/images/magazine/issues/2007-10-01/images_bigbend/2_davis_crop.jpg&amp;imgrefurl=http://www.texasmonthly.com/2007-10-01/feature.php&amp;usg=__Mq-YEIBFDSzmXK2ZedT7LqDSFY4=&amp;h=325&amp;w=470&amp;sz=57&amp;hl=en)   (http://images.google.com/imgres?imgurl=http://www.stone-village.com/img30155.jpg&amp;imgrefurl=http://www.texastrifles.blogspot.com/2003_11_01_archive.html&amp;usg=__sHmanAXho8iblT4BkysLsViN_pw=&amp;h=415&amp;w=640&amp;sz=22&amp;hl=en&amp;start=9&amp;um=1&amp;tbnid=9ct7M-wxTIgvQM:&amp;tbnh=89&amp;t)   </vt:lpstr>
      <vt:lpstr>(http://images.google.com/imgres?imgurl=http://media-2.web.britannica.com/eb-media/81/3081-004-A94E3EBB.jpg&amp;imgrefurl=http://www.britannica.com/EBchecked/topic-art/113291/2639/The-Rio-Grande-flowing-through-the-desert-at-the-foot&amp;usg=__1DqSnVtaGDDmjEOrti2t)  (http://images.google.com/imgres?imgurl=http://www.calamitycreektraders.com/images/c/chisosmtns.jpg&amp;imgrefurl=http://www.calamitycreektraders.com/new196110.html&amp;usg=__-Z6ZqpBV-MJDTtSPl4qVVH0eMdg=&amp;h=300&amp;w=400&amp;sz=47&amp;hl=en&amp;start=5&amp;um=1&amp;tbnid=WJK3fUbzfWLVfM:&amp;t) (http://images.google.com/imgres?imgurl=http://www.comfychair.org/~cmbell/pics/chisos.jpg&amp;imgrefurl=http://www.comfychair.org/~cmbell/people.html&amp;usg=__MiepiJal6Js3r0BuKP21G-s5st4=&amp;h=600&amp;w=800&amp;sz=104&amp;hl=en&amp;start=16&amp;um=1&amp;tbnid=9MwenPqR903mjM:&amp;tbnh=107&amp;tbnw=)   (Anderson, 2003)  (Bing.com)  </vt:lpstr>
      <vt:lpstr>Ranching</vt:lpstr>
      <vt:lpstr>Precipitation in El Paso</vt:lpstr>
      <vt:lpstr>Animals</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2009-09-02T13:31:55Z</dcterms:created>
  <dcterms:modified xsi:type="dcterms:W3CDTF">2009-10-09T17:25:42Z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1033</vt:i4>
  </property>
  <property fmtid="{D5CDD505-2E9C-101B-9397-08002B2CF9AE}" pid="3" name="_Version">
    <vt:lpwstr>12.0.4518</vt:lpwstr>
  </property>
</Properties>
</file>